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emf" ContentType="image/x-emf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Default Extension="gif" ContentType="image/gi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4442" r:id="rId1"/>
  </p:sldMasterIdLst>
  <p:notesMasterIdLst>
    <p:notesMasterId r:id="rId50"/>
  </p:notesMasterIdLst>
  <p:sldIdLst>
    <p:sldId id="297" r:id="rId2"/>
    <p:sldId id="298" r:id="rId3"/>
    <p:sldId id="346" r:id="rId4"/>
    <p:sldId id="330" r:id="rId5"/>
    <p:sldId id="287" r:id="rId6"/>
    <p:sldId id="344" r:id="rId7"/>
    <p:sldId id="334" r:id="rId8"/>
    <p:sldId id="345" r:id="rId9"/>
    <p:sldId id="342" r:id="rId10"/>
    <p:sldId id="295" r:id="rId11"/>
    <p:sldId id="343" r:id="rId12"/>
    <p:sldId id="327" r:id="rId13"/>
    <p:sldId id="333" r:id="rId14"/>
    <p:sldId id="347" r:id="rId15"/>
    <p:sldId id="363" r:id="rId16"/>
    <p:sldId id="355" r:id="rId17"/>
    <p:sldId id="356" r:id="rId18"/>
    <p:sldId id="362" r:id="rId19"/>
    <p:sldId id="350" r:id="rId20"/>
    <p:sldId id="351" r:id="rId21"/>
    <p:sldId id="357" r:id="rId22"/>
    <p:sldId id="361" r:id="rId23"/>
    <p:sldId id="332" r:id="rId24"/>
    <p:sldId id="289" r:id="rId25"/>
    <p:sldId id="292" r:id="rId26"/>
    <p:sldId id="328" r:id="rId27"/>
    <p:sldId id="291" r:id="rId28"/>
    <p:sldId id="329" r:id="rId29"/>
    <p:sldId id="300" r:id="rId30"/>
    <p:sldId id="301" r:id="rId31"/>
    <p:sldId id="305" r:id="rId32"/>
    <p:sldId id="302" r:id="rId33"/>
    <p:sldId id="306" r:id="rId34"/>
    <p:sldId id="307" r:id="rId35"/>
    <p:sldId id="310" r:id="rId36"/>
    <p:sldId id="308" r:id="rId37"/>
    <p:sldId id="309" r:id="rId38"/>
    <p:sldId id="318" r:id="rId39"/>
    <p:sldId id="322" r:id="rId40"/>
    <p:sldId id="324" r:id="rId41"/>
    <p:sldId id="352" r:id="rId42"/>
    <p:sldId id="354" r:id="rId43"/>
    <p:sldId id="360" r:id="rId44"/>
    <p:sldId id="364" r:id="rId45"/>
    <p:sldId id="365" r:id="rId46"/>
    <p:sldId id="358" r:id="rId47"/>
    <p:sldId id="359" r:id="rId48"/>
    <p:sldId id="341" r:id="rId49"/>
  </p:sldIdLst>
  <p:sldSz cx="9144000" cy="6858000" type="screen4x3"/>
  <p:notesSz cx="6865938" cy="9998075"/>
  <p:embeddedFontLst>
    <p:embeddedFont>
      <p:font typeface="휴먼옛체" pitchFamily="18" charset="-127"/>
      <p:regular r:id="rId51"/>
    </p:embeddedFont>
    <p:embeddedFont>
      <p:font typeface="HY헤드라인M" pitchFamily="18" charset="-127"/>
      <p:regular r:id="rId52"/>
    </p:embeddedFont>
    <p:embeddedFont>
      <p:font typeface="Arial Unicode MS" pitchFamily="50" charset="-127"/>
      <p:regular r:id="rId53"/>
    </p:embeddedFont>
    <p:embeddedFont>
      <p:font typeface="휴먼엑스포" pitchFamily="18" charset="-127"/>
      <p:regular r:id="rId54"/>
    </p:embeddedFont>
    <p:embeddedFont>
      <p:font typeface="Franklin Gothic Book" pitchFamily="34" charset="0"/>
      <p:regular r:id="rId55"/>
      <p:italic r:id="rId56"/>
    </p:embeddedFont>
    <p:embeddedFont>
      <p:font typeface="HY견고딕" pitchFamily="18" charset="-127"/>
      <p:regular r:id="rId57"/>
    </p:embeddedFont>
    <p:embeddedFont>
      <p:font typeface="HY울릉도B" pitchFamily="18" charset="-127"/>
      <p:regular r:id="rId58"/>
    </p:embeddedFont>
    <p:embeddedFont>
      <p:font typeface="Verdana" pitchFamily="34" charset="0"/>
      <p:regular r:id="rId59"/>
      <p:bold r:id="rId60"/>
      <p:italic r:id="rId61"/>
      <p:boldItalic r:id="rId62"/>
    </p:embeddedFont>
    <p:embeddedFont>
      <p:font typeface="Wingdings 2" pitchFamily="18" charset="2"/>
      <p:regular r:id="rId63"/>
    </p:embeddedFont>
    <p:embeddedFont>
      <p:font typeface="함초롬돋움 확장" pitchFamily="18" charset="-127"/>
      <p:regular r:id="rId64"/>
    </p:embeddedFont>
    <p:embeddedFont>
      <p:font typeface="새굴림" pitchFamily="18" charset="-127"/>
      <p:regular r:id="rId65"/>
    </p:embeddedFont>
    <p:embeddedFont>
      <p:font typeface="함초롬바탕" pitchFamily="18" charset="-127"/>
      <p:regular r:id="rId66"/>
      <p:bold r:id="rId67"/>
    </p:embeddedFont>
    <p:embeddedFont>
      <p:font typeface="Franklin Gothic Medium" pitchFamily="34" charset="0"/>
      <p:regular r:id="rId68"/>
      <p:italic r:id="rId69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휴먼엑스포" panose="02030504000101010101" pitchFamily="18" charset="-127"/>
        <a:ea typeface="휴먼엑스포" panose="02030504000101010101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휴먼엑스포" panose="02030504000101010101" pitchFamily="18" charset="-127"/>
        <a:ea typeface="휴먼엑스포" panose="02030504000101010101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휴먼엑스포" panose="02030504000101010101" pitchFamily="18" charset="-127"/>
        <a:ea typeface="휴먼엑스포" panose="02030504000101010101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휴먼엑스포" panose="02030504000101010101" pitchFamily="18" charset="-127"/>
        <a:ea typeface="휴먼엑스포" panose="02030504000101010101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휴먼엑스포" panose="02030504000101010101" pitchFamily="18" charset="-127"/>
        <a:ea typeface="휴먼엑스포" panose="02030504000101010101" pitchFamily="18" charset="-127"/>
        <a:cs typeface="+mn-cs"/>
      </a:defRPr>
    </a:lvl5pPr>
    <a:lvl6pPr marL="2286000" algn="l" defTabSz="914400" rtl="0" eaLnBrk="1" latinLnBrk="1" hangingPunct="1">
      <a:defRPr kumimoji="1" b="1" kern="1200">
        <a:solidFill>
          <a:schemeClr val="tx1"/>
        </a:solidFill>
        <a:latin typeface="휴먼엑스포" panose="02030504000101010101" pitchFamily="18" charset="-127"/>
        <a:ea typeface="휴먼엑스포" panose="02030504000101010101" pitchFamily="18" charset="-127"/>
        <a:cs typeface="+mn-cs"/>
      </a:defRPr>
    </a:lvl6pPr>
    <a:lvl7pPr marL="2743200" algn="l" defTabSz="914400" rtl="0" eaLnBrk="1" latinLnBrk="1" hangingPunct="1">
      <a:defRPr kumimoji="1" b="1" kern="1200">
        <a:solidFill>
          <a:schemeClr val="tx1"/>
        </a:solidFill>
        <a:latin typeface="휴먼엑스포" panose="02030504000101010101" pitchFamily="18" charset="-127"/>
        <a:ea typeface="휴먼엑스포" panose="02030504000101010101" pitchFamily="18" charset="-127"/>
        <a:cs typeface="+mn-cs"/>
      </a:defRPr>
    </a:lvl7pPr>
    <a:lvl8pPr marL="3200400" algn="l" defTabSz="914400" rtl="0" eaLnBrk="1" latinLnBrk="1" hangingPunct="1">
      <a:defRPr kumimoji="1" b="1" kern="1200">
        <a:solidFill>
          <a:schemeClr val="tx1"/>
        </a:solidFill>
        <a:latin typeface="휴먼엑스포" panose="02030504000101010101" pitchFamily="18" charset="-127"/>
        <a:ea typeface="휴먼엑스포" panose="02030504000101010101" pitchFamily="18" charset="-127"/>
        <a:cs typeface="+mn-cs"/>
      </a:defRPr>
    </a:lvl8pPr>
    <a:lvl9pPr marL="3657600" algn="l" defTabSz="914400" rtl="0" eaLnBrk="1" latinLnBrk="1" hangingPunct="1">
      <a:defRPr kumimoji="1" b="1" kern="1200">
        <a:solidFill>
          <a:schemeClr val="tx1"/>
        </a:solidFill>
        <a:latin typeface="휴먼엑스포" panose="02030504000101010101" pitchFamily="18" charset="-127"/>
        <a:ea typeface="휴먼엑스포" panose="02030504000101010101" pitchFamily="18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61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0000"/>
    <a:srgbClr val="FFFF00"/>
    <a:srgbClr val="FF3300"/>
    <a:srgbClr val="9900CC"/>
    <a:srgbClr val="0000FF"/>
    <a:srgbClr val="158D65"/>
    <a:srgbClr val="C13F86"/>
    <a:srgbClr val="7DC58C"/>
    <a:srgbClr val="FFE5F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04" autoAdjust="0"/>
  </p:normalViewPr>
  <p:slideViewPr>
    <p:cSldViewPr>
      <p:cViewPr varScale="1">
        <p:scale>
          <a:sx n="70" d="100"/>
          <a:sy n="70" d="100"/>
        </p:scale>
        <p:origin x="-1374" y="-90"/>
      </p:cViewPr>
      <p:guideLst>
        <p:guide orient="horz" pos="261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64"/>
    </p:cViewPr>
  </p:sorterViewPr>
  <p:notesViewPr>
    <p:cSldViewPr>
      <p:cViewPr varScale="1">
        <p:scale>
          <a:sx n="50" d="100"/>
          <a:sy n="50" d="100"/>
        </p:scale>
        <p:origin x="-3018" y="-114"/>
      </p:cViewPr>
      <p:guideLst>
        <p:guide orient="horz" pos="3149"/>
        <p:guide pos="216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75663" cy="50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51" tIns="48176" rIns="96351" bIns="48176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 sz="13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8688" y="1"/>
            <a:ext cx="2975663" cy="50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51" tIns="48176" rIns="96351" bIns="48176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3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3450" y="749300"/>
            <a:ext cx="4999038" cy="37496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959" y="4748967"/>
            <a:ext cx="5494021" cy="4499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51" tIns="48176" rIns="96351" bIns="481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96346"/>
            <a:ext cx="2975663" cy="500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51" tIns="48176" rIns="96351" bIns="48176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defRPr sz="13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8688" y="9496346"/>
            <a:ext cx="2975663" cy="500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51" tIns="48176" rIns="96351" bIns="48176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300" b="0" smtClean="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310C498E-8968-4E22-95CE-DCEBFC32DD3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710938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8BEA49A-F076-48CF-BF49-29F399FE6C9B}" type="slidenum">
              <a:rPr lang="ko-KR" altLang="en-US" sz="1300"/>
              <a:pPr>
                <a:spcBef>
                  <a:spcPct val="0"/>
                </a:spcBef>
              </a:pPr>
              <a:t>1</a:t>
            </a:fld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xmlns="" val="1190430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8F6811D-3429-41A3-A085-E358D2ED6672}" type="slidenum">
              <a:rPr lang="en-US" altLang="ko-KR" sz="1300"/>
              <a:pPr>
                <a:spcBef>
                  <a:spcPct val="0"/>
                </a:spcBef>
              </a:pPr>
              <a:t>12</a:t>
            </a:fld>
            <a:endParaRPr lang="en-US" altLang="ko-KR" sz="13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1410709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14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229595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15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229595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16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229595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17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229595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18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229595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19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229595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20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229595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21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229595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22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229595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1DC0704-D646-442D-9172-2D42F8EAB723}" type="slidenum">
              <a:rPr lang="en-US" altLang="ko-KR" sz="1300"/>
              <a:pPr>
                <a:spcBef>
                  <a:spcPct val="0"/>
                </a:spcBef>
              </a:pPr>
              <a:t>2</a:t>
            </a:fld>
            <a:endParaRPr lang="en-US" altLang="ko-KR" sz="1300"/>
          </a:p>
        </p:txBody>
      </p:sp>
    </p:spTree>
    <p:extLst>
      <p:ext uri="{BB962C8B-B14F-4D97-AF65-F5344CB8AC3E}">
        <p14:creationId xmlns:p14="http://schemas.microsoft.com/office/powerpoint/2010/main" xmlns="" val="3070282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37B6646-F485-4D61-A62A-7336073717DD}" type="slidenum">
              <a:rPr lang="en-US" altLang="ko-KR" sz="1300"/>
              <a:pPr>
                <a:spcBef>
                  <a:spcPct val="0"/>
                </a:spcBef>
              </a:pPr>
              <a:t>24</a:t>
            </a:fld>
            <a:endParaRPr lang="en-US" altLang="ko-KR" sz="130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1029690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8F43409-5F97-41AF-8B43-B35C3DEB3D52}" type="slidenum">
              <a:rPr lang="en-US" altLang="ko-KR" sz="1300"/>
              <a:pPr>
                <a:spcBef>
                  <a:spcPct val="0"/>
                </a:spcBef>
              </a:pPr>
              <a:t>25</a:t>
            </a:fld>
            <a:endParaRPr lang="en-US" altLang="ko-KR" sz="130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590476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5A12D38-F525-40D5-887D-CACFA44B4690}" type="slidenum">
              <a:rPr lang="en-US" altLang="ko-KR" sz="1300"/>
              <a:pPr>
                <a:spcBef>
                  <a:spcPct val="0"/>
                </a:spcBef>
              </a:pPr>
              <a:t>26</a:t>
            </a:fld>
            <a:endParaRPr lang="en-US" altLang="ko-KR" sz="130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2878683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ECFCB79-72EE-4C31-A77A-17217154AF3C}" type="slidenum">
              <a:rPr lang="en-US" altLang="ko-KR" sz="1300"/>
              <a:pPr>
                <a:spcBef>
                  <a:spcPct val="0"/>
                </a:spcBef>
              </a:pPr>
              <a:t>27</a:t>
            </a:fld>
            <a:endParaRPr lang="en-US" altLang="ko-KR" sz="13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3579284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7C0E6F8-CEF8-40AE-8654-479A3C2C8D24}" type="slidenum">
              <a:rPr lang="en-US" altLang="ko-KR" sz="1300"/>
              <a:pPr>
                <a:spcBef>
                  <a:spcPct val="0"/>
                </a:spcBef>
              </a:pPr>
              <a:t>28</a:t>
            </a:fld>
            <a:endParaRPr lang="en-US" altLang="ko-KR" sz="13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4096705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5374E45-705D-4C02-98C7-DC9D736842C0}" type="slidenum">
              <a:rPr lang="en-US" altLang="ko-KR" sz="1300"/>
              <a:pPr>
                <a:spcBef>
                  <a:spcPct val="0"/>
                </a:spcBef>
              </a:pPr>
              <a:t>29</a:t>
            </a:fld>
            <a:endParaRPr lang="en-US" altLang="ko-KR" sz="13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2485426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79DE1A7-C0D6-4F28-B0D3-DDE0472455A2}" type="slidenum">
              <a:rPr lang="en-US" altLang="ko-KR" sz="1300"/>
              <a:pPr>
                <a:spcBef>
                  <a:spcPct val="0"/>
                </a:spcBef>
              </a:pPr>
              <a:t>30</a:t>
            </a:fld>
            <a:endParaRPr lang="en-US" altLang="ko-KR" sz="13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33056204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F41283B-B276-4AB0-BA8C-FC1F8788A6FE}" type="slidenum">
              <a:rPr lang="en-US" altLang="ko-KR" sz="1300"/>
              <a:pPr>
                <a:spcBef>
                  <a:spcPct val="0"/>
                </a:spcBef>
              </a:pPr>
              <a:t>31</a:t>
            </a:fld>
            <a:endParaRPr lang="en-US" altLang="ko-KR" sz="13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232237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C6B6FF3-B2B1-4E57-8806-14EC64586F0E}" type="slidenum">
              <a:rPr lang="en-US" altLang="ko-KR" sz="1300"/>
              <a:pPr>
                <a:spcBef>
                  <a:spcPct val="0"/>
                </a:spcBef>
              </a:pPr>
              <a:t>32</a:t>
            </a:fld>
            <a:endParaRPr lang="en-US" altLang="ko-KR" sz="13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41007968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04056D8-F984-42AC-A2E1-A37C85BA2091}" type="slidenum">
              <a:rPr lang="en-US" altLang="ko-KR" sz="1300"/>
              <a:pPr>
                <a:spcBef>
                  <a:spcPct val="0"/>
                </a:spcBef>
              </a:pPr>
              <a:t>33</a:t>
            </a:fld>
            <a:endParaRPr lang="en-US" altLang="ko-KR" sz="13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3705364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4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2295952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C341427-F66A-4859-A6A3-F8F13E98C56D}" type="slidenum">
              <a:rPr lang="en-US" altLang="ko-KR" sz="1300"/>
              <a:pPr>
                <a:spcBef>
                  <a:spcPct val="0"/>
                </a:spcBef>
              </a:pPr>
              <a:t>34</a:t>
            </a:fld>
            <a:endParaRPr lang="en-US" altLang="ko-K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3238180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EEAC1D4-D340-4B9A-8DFE-0978C2B5170B}" type="slidenum">
              <a:rPr lang="en-US" altLang="ko-KR" sz="1300"/>
              <a:pPr>
                <a:spcBef>
                  <a:spcPct val="0"/>
                </a:spcBef>
              </a:pPr>
              <a:t>35</a:t>
            </a:fld>
            <a:endParaRPr lang="en-US" altLang="ko-KR" sz="13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33918135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D04DC06-D9B4-4ABA-9FD5-5AEC72AC7001}" type="slidenum">
              <a:rPr lang="en-US" altLang="ko-KR" sz="1300"/>
              <a:pPr>
                <a:spcBef>
                  <a:spcPct val="0"/>
                </a:spcBef>
              </a:pPr>
              <a:t>36</a:t>
            </a:fld>
            <a:endParaRPr lang="en-US" altLang="ko-KR" sz="13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13048295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890C044-3182-4705-95D4-6F8B9069A40C}" type="slidenum">
              <a:rPr lang="en-US" altLang="ko-KR" sz="1300"/>
              <a:pPr>
                <a:spcBef>
                  <a:spcPct val="0"/>
                </a:spcBef>
              </a:pPr>
              <a:t>37</a:t>
            </a:fld>
            <a:endParaRPr lang="en-US" altLang="ko-KR" sz="13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16327508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4FF8D67-A909-4D67-BC8A-640A18376D74}" type="slidenum">
              <a:rPr lang="en-US" altLang="ko-KR" sz="1300"/>
              <a:pPr>
                <a:spcBef>
                  <a:spcPct val="0"/>
                </a:spcBef>
              </a:pPr>
              <a:t>38</a:t>
            </a:fld>
            <a:endParaRPr lang="en-US" altLang="ko-KR" sz="13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7951189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C429DD3-F111-4B6F-AA40-15834B993FA0}" type="slidenum">
              <a:rPr lang="en-US" altLang="ko-KR" sz="1300"/>
              <a:pPr>
                <a:spcBef>
                  <a:spcPct val="0"/>
                </a:spcBef>
              </a:pPr>
              <a:t>39</a:t>
            </a:fld>
            <a:endParaRPr lang="en-US" altLang="ko-KR" sz="13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22316107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7715DF9-1EB8-4B42-80BB-A24C0102B536}" type="slidenum">
              <a:rPr lang="en-US" altLang="ko-KR" sz="1300"/>
              <a:pPr>
                <a:spcBef>
                  <a:spcPct val="0"/>
                </a:spcBef>
              </a:pPr>
              <a:t>40</a:t>
            </a:fld>
            <a:endParaRPr lang="en-US" altLang="ko-KR" sz="13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38958994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42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2295952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43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2295952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44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229595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20036BD-9D5D-4328-80A9-D2D84729BD18}" type="slidenum">
              <a:rPr lang="en-US" altLang="ko-KR" sz="1300"/>
              <a:pPr>
                <a:spcBef>
                  <a:spcPct val="0"/>
                </a:spcBef>
              </a:pPr>
              <a:t>5</a:t>
            </a:fld>
            <a:endParaRPr lang="en-US" altLang="ko-KR" sz="13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27325262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45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2295952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46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2295952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47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229595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6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229595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4A9F5E-7A50-4BD5-B0E9-774B08D31C84}" type="slidenum">
              <a:rPr lang="en-US" altLang="ko-KR" sz="1300"/>
              <a:pPr>
                <a:spcBef>
                  <a:spcPct val="0"/>
                </a:spcBef>
              </a:pPr>
              <a:t>8</a:t>
            </a:fld>
            <a:endParaRPr lang="en-US" altLang="ko-KR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229595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66EB231-C1EB-47B2-BA21-99B26F01DDB1}" type="slidenum">
              <a:rPr lang="en-US" altLang="ko-KR" sz="1300"/>
              <a:pPr>
                <a:spcBef>
                  <a:spcPct val="0"/>
                </a:spcBef>
              </a:pPr>
              <a:t>9</a:t>
            </a:fld>
            <a:endParaRPr lang="en-US" altLang="ko-KR" sz="13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666418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66EB231-C1EB-47B2-BA21-99B26F01DDB1}" type="slidenum">
              <a:rPr lang="en-US" altLang="ko-KR" sz="1300"/>
              <a:pPr>
                <a:spcBef>
                  <a:spcPct val="0"/>
                </a:spcBef>
              </a:pPr>
              <a:t>10</a:t>
            </a:fld>
            <a:endParaRPr lang="en-US" altLang="ko-KR" sz="13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666418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3024" indent="-285779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114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360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606" indent="-22862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851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2097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343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589" indent="-22862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66EB231-C1EB-47B2-BA21-99B26F01DDB1}" type="slidenum">
              <a:rPr lang="en-US" altLang="ko-KR" sz="1300"/>
              <a:pPr>
                <a:spcBef>
                  <a:spcPct val="0"/>
                </a:spcBef>
              </a:pPr>
              <a:t>11</a:t>
            </a:fld>
            <a:endParaRPr lang="en-US" altLang="ko-KR" sz="13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666418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제목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16" name="날짜 개체 틀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pPr>
              <a:defRPr/>
            </a:pPr>
            <a:endParaRPr lang="en-US" altLang="ko-KR" smtClean="0"/>
          </a:p>
          <a:p>
            <a:pPr>
              <a:defRPr/>
            </a:pPr>
            <a:fld id="{ED000303-0BCE-4B8B-8F90-284B73939A05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/30</a:t>
            </a:r>
            <a:endParaRPr lang="en-US" altLang="ko-KR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 smtClean="0"/>
          </a:p>
          <a:p>
            <a:pPr>
              <a:defRPr/>
            </a:pPr>
            <a:fld id="{F56D3800-9AEE-4024-9E3F-A3720C6AA55E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/30</a:t>
            </a:r>
            <a:endParaRPr lang="en-US" altLang="ko-KR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 smtClean="0"/>
          </a:p>
          <a:p>
            <a:pPr>
              <a:defRPr/>
            </a:pPr>
            <a:fld id="{BAA56026-D656-4286-AF95-400FBAD731E7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/30</a:t>
            </a:r>
            <a:endParaRPr lang="en-US" altLang="ko-KR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7" name="내용 개체 틀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5" name="날짜 개체 틀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pPr>
              <a:defRPr/>
            </a:pPr>
            <a:endParaRPr lang="en-US" altLang="ko-KR" smtClean="0"/>
          </a:p>
          <a:p>
            <a:pPr>
              <a:defRPr/>
            </a:pPr>
            <a:fld id="{CC936D60-8EDA-4A9B-9A05-00EB6B22FB39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/30</a:t>
            </a:r>
            <a:endParaRPr lang="en-US" altLang="ko-KR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9" name="날짜 개체 틀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 smtClean="0"/>
          </a:p>
          <a:p>
            <a:pPr>
              <a:defRPr/>
            </a:pPr>
            <a:fld id="{B43D6EAA-FE1B-4997-A69E-47C949F51625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/30</a:t>
            </a:r>
            <a:endParaRPr lang="en-US" altLang="ko-KR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4" name="내용 개체 틀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 smtClean="0"/>
          </a:p>
          <a:p>
            <a:pPr>
              <a:defRPr/>
            </a:pPr>
            <a:fld id="{D8373F7C-1425-4407-A5EB-1371E53537A0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/30</a:t>
            </a:r>
            <a:endParaRPr lang="en-US" altLang="ko-KR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8" name="내용 개체 틀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pPr>
              <a:defRPr/>
            </a:pPr>
            <a:endParaRPr lang="en-US" altLang="ko-KR" smtClean="0"/>
          </a:p>
          <a:p>
            <a:pPr>
              <a:defRPr/>
            </a:pPr>
            <a:fld id="{5B06BB1D-9400-47B9-A4EA-0DE43F5C33AD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/30</a:t>
            </a:r>
            <a:endParaRPr lang="en-US" altLang="ko-KR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 smtClean="0"/>
          </a:p>
          <a:p>
            <a:pPr>
              <a:defRPr/>
            </a:pPr>
            <a:fld id="{DEACB93B-5F3B-47E1-A4D4-A11AB9FDF4B3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/30</a:t>
            </a:r>
            <a:endParaRPr lang="en-US" altLang="ko-KR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 smtClean="0"/>
          </a:p>
          <a:p>
            <a:pPr>
              <a:defRPr/>
            </a:pPr>
            <a:fld id="{F838E1A3-9DC7-4A6C-9936-26E7B2A3E3A2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/30</a:t>
            </a:r>
            <a:endParaRPr lang="en-US" altLang="ko-KR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6" name="텍스트 개체 틀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4" name="내용 개체 틀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5" name="날짜 개체 틀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29" name="바닥글 개체 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 smtClean="0"/>
          </a:p>
          <a:p>
            <a:pPr>
              <a:defRPr/>
            </a:pPr>
            <a:fld id="{1488774C-82A9-4628-BD02-061411F47024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/30</a:t>
            </a:r>
            <a:endParaRPr lang="en-US" altLang="ko-KR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 smtClean="0"/>
          </a:p>
          <a:p>
            <a:pPr>
              <a:defRPr/>
            </a:pPr>
            <a:fld id="{1C09A651-BE15-448E-B843-02562BC4083D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/30</a:t>
            </a:r>
            <a:endParaRPr lang="en-US" altLang="ko-KR"/>
          </a:p>
        </p:txBody>
      </p:sp>
      <p:sp>
        <p:nvSpPr>
          <p:cNvPr id="17" name="제목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" name="바닥글 개체 틀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ko-KR" smtClean="0"/>
          </a:p>
          <a:p>
            <a:pPr>
              <a:defRPr/>
            </a:pPr>
            <a:fld id="{654DC859-B4FF-45C8-BFD7-E42FCA9864D4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smtClean="0"/>
              <a:t>/30</a:t>
            </a:r>
            <a:endParaRPr lang="en-US" altLang="ko-KR"/>
          </a:p>
        </p:txBody>
      </p:sp>
      <p:sp>
        <p:nvSpPr>
          <p:cNvPr id="10" name="제목 개체 틀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직선 연결선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445" r:id="rId3"/>
    <p:sldLayoutId id="2147484446" r:id="rId4"/>
    <p:sldLayoutId id="2147484447" r:id="rId5"/>
    <p:sldLayoutId id="2147484448" r:id="rId6"/>
    <p:sldLayoutId id="2147484449" r:id="rId7"/>
    <p:sldLayoutId id="2147484450" r:id="rId8"/>
    <p:sldLayoutId id="2147484451" r:id="rId9"/>
    <p:sldLayoutId id="2147484452" r:id="rId10"/>
    <p:sldLayoutId id="2147484453" r:id="rId11"/>
  </p:sldLayoutIdLst>
  <p:transition spd="med">
    <p:wedg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1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microsoft.com/office/2007/relationships/hdphoto" Target="../media/hdphoto8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microsoft.com/office/2007/relationships/hdphoto" Target="../media/hdphoto12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38.png"/><Relationship Id="rId4" Type="http://schemas.microsoft.com/office/2007/relationships/hdphoto" Target="../media/hdphoto9.wdp"/><Relationship Id="rId9" Type="http://schemas.microsoft.com/office/2007/relationships/hdphoto" Target="../media/hdphoto1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4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emf"/><Relationship Id="rId4" Type="http://schemas.openxmlformats.org/officeDocument/2006/relationships/image" Target="../media/image9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9.png"/><Relationship Id="rId4" Type="http://schemas.openxmlformats.org/officeDocument/2006/relationships/image" Target="../media/image98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eg"/><Relationship Id="rId5" Type="http://schemas.microsoft.com/office/2007/relationships/hdphoto" Target="../media/hdphoto3.wdp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9702" y="548680"/>
            <a:ext cx="5091478" cy="1108670"/>
          </a:xfrm>
          <a:noFill/>
          <a:ln>
            <a:noFill/>
            <a:miter lim="800000"/>
            <a:headEnd/>
            <a:tailEnd/>
          </a:ln>
          <a:scene3d>
            <a:camera prst="orthographicFront"/>
            <a:lightRig rig="brightRoom" dir="t"/>
          </a:scene3d>
          <a:sp3d>
            <a:bevelT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defRPr/>
            </a:pPr>
            <a:r>
              <a:rPr lang="ko-KR" altLang="en-US" sz="22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옛체" pitchFamily="2" charset="-127"/>
                <a:ea typeface="휴먼옛체" pitchFamily="2" charset="-127"/>
              </a:rPr>
              <a:t>꿈이 있는 기업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옛체" pitchFamily="2" charset="-127"/>
                <a:ea typeface="휴먼옛체" pitchFamily="2" charset="-127"/>
              </a:rPr>
              <a:t>, </a:t>
            </a:r>
            <a:r>
              <a:rPr lang="ko-KR" altLang="en-US" sz="22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옛체" pitchFamily="2" charset="-127"/>
                <a:ea typeface="휴먼옛체" pitchFamily="2" charset="-127"/>
              </a:rPr>
              <a:t>비전을 창조하는 </a:t>
            </a:r>
            <a:r>
              <a:rPr lang="ko-KR" altLang="en-US" sz="2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회사</a:t>
            </a:r>
            <a:r>
              <a:rPr lang="ko-KR" altLang="en-US" sz="3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수</a:t>
            </a:r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피 야 </a:t>
            </a:r>
            <a:r>
              <a:rPr lang="ko-KR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㈜</a:t>
            </a:r>
            <a:endParaRPr lang="ko-KR" altLang="en-US" sz="36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14340" name="그룹 10"/>
          <p:cNvGrpSpPr>
            <a:grpSpLocks/>
          </p:cNvGrpSpPr>
          <p:nvPr/>
        </p:nvGrpSpPr>
        <p:grpSpPr bwMode="auto">
          <a:xfrm>
            <a:off x="0" y="1657350"/>
            <a:ext cx="9095494" cy="1109663"/>
            <a:chOff x="-9216" y="1628800"/>
            <a:chExt cx="9153216" cy="1109156"/>
          </a:xfrm>
        </p:grpSpPr>
        <p:sp>
          <p:nvSpPr>
            <p:cNvPr id="10" name="TextBox 9"/>
            <p:cNvSpPr txBox="1"/>
            <p:nvPr/>
          </p:nvSpPr>
          <p:spPr>
            <a:xfrm>
              <a:off x="2279415" y="2060403"/>
              <a:ext cx="5448116" cy="6775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71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ko-KR" altLang="en-US" sz="38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인간</a:t>
              </a:r>
              <a:r>
                <a:rPr lang="en-US" altLang="ko-KR" sz="38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</a:t>
              </a:r>
              <a:r>
                <a:rPr lang="en-US" altLang="ko-KR" sz="3800" dirty="0">
                  <a:solidFill>
                    <a:srgbClr val="00008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ko-KR" altLang="en-US" sz="3800" dirty="0">
                  <a:solidFill>
                    <a:srgbClr val="99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자연</a:t>
              </a:r>
              <a:r>
                <a:rPr lang="en-US" altLang="ko-KR" sz="3800" dirty="0">
                  <a:solidFill>
                    <a:srgbClr val="99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ko-KR" alt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그리고</a:t>
              </a:r>
              <a:r>
                <a:rPr lang="ko-KR" altLang="en-US" sz="3800" dirty="0">
                  <a:solidFill>
                    <a:srgbClr val="00008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ko-KR" altLang="en-US" sz="3800" dirty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산소과학</a:t>
              </a:r>
            </a:p>
          </p:txBody>
        </p:sp>
        <p:cxnSp>
          <p:nvCxnSpPr>
            <p:cNvPr id="20" name="꺾인 연결선 19"/>
            <p:cNvCxnSpPr/>
            <p:nvPr/>
          </p:nvCxnSpPr>
          <p:spPr>
            <a:xfrm flipV="1">
              <a:off x="-9216" y="1773197"/>
              <a:ext cx="9153216" cy="963172"/>
            </a:xfrm>
            <a:prstGeom prst="bentConnector3">
              <a:avLst>
                <a:gd name="adj1" fmla="val 19881"/>
              </a:avLst>
            </a:prstGeom>
            <a:ln w="28575">
              <a:solidFill>
                <a:srgbClr val="00009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/>
            <p:nvPr/>
          </p:nvCxnSpPr>
          <p:spPr>
            <a:xfrm flipV="1">
              <a:off x="-9216" y="1628800"/>
              <a:ext cx="9153216" cy="1007602"/>
            </a:xfrm>
            <a:prstGeom prst="bentConnector3">
              <a:avLst>
                <a:gd name="adj1" fmla="val 22863"/>
              </a:avLst>
            </a:prstGeom>
            <a:ln w="38100">
              <a:solidFill>
                <a:srgbClr val="FF66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9552" y="2893227"/>
            <a:ext cx="3637685" cy="2172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068299"/>
            <a:ext cx="2371131" cy="13573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63500">
              <a:srgbClr val="00B0F0">
                <a:alpha val="56000"/>
              </a:srgbClr>
            </a:glow>
            <a:outerShdw dist="35921" dir="2700000" algn="ctr" rotWithShape="0">
              <a:schemeClr val="bg2"/>
            </a:outerShdw>
            <a:reflection blurRad="6350" stA="0" endPos="11000" dir="5400000" sy="-100000" algn="bl" rotWithShape="0"/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9299"/>
            <a:ext cx="2723294" cy="2269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69878" y="2893227"/>
            <a:ext cx="4182442" cy="2175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2566" name="TextBox 16"/>
            <p:cNvSpPr txBox="1">
              <a:spLocks noChangeArrowheads="1"/>
            </p:cNvSpPr>
            <p:nvPr/>
          </p:nvSpPr>
          <p:spPr bwMode="auto">
            <a:xfrm>
              <a:off x="107504" y="214290"/>
              <a:ext cx="6912768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협력업체  연혁 </a:t>
              </a:r>
              <a:r>
                <a:rPr lang="en-US" altLang="ko-KR" sz="4000" dirty="0" smtClean="0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</a:t>
              </a:r>
              <a:r>
                <a:rPr lang="ko-KR" altLang="en-US" sz="4000" dirty="0" smtClean="0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산소 시스템</a:t>
              </a:r>
              <a:r>
                <a:rPr lang="en-US" altLang="ko-KR" sz="4000" dirty="0" smtClean="0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ko-KR" altLang="en-US" sz="40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2532" name="그룹 41"/>
          <p:cNvGrpSpPr>
            <a:grpSpLocks/>
          </p:cNvGrpSpPr>
          <p:nvPr/>
        </p:nvGrpSpPr>
        <p:grpSpPr bwMode="auto">
          <a:xfrm>
            <a:off x="95558" y="1098958"/>
            <a:ext cx="8915749" cy="5642410"/>
            <a:chOff x="-2085" y="1170891"/>
            <a:chExt cx="8818016" cy="4045311"/>
          </a:xfrm>
        </p:grpSpPr>
        <p:pic>
          <p:nvPicPr>
            <p:cNvPr id="22534" name="그림 56" descr="그림ㅑㅑㅑ.jp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2326"/>
            <a:stretch>
              <a:fillRect/>
            </a:stretch>
          </p:blipFill>
          <p:spPr bwMode="auto">
            <a:xfrm>
              <a:off x="0" y="1214438"/>
              <a:ext cx="2689678" cy="1799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535" name="그룹 54"/>
            <p:cNvGrpSpPr>
              <a:grpSpLocks/>
            </p:cNvGrpSpPr>
            <p:nvPr/>
          </p:nvGrpSpPr>
          <p:grpSpPr bwMode="auto">
            <a:xfrm>
              <a:off x="-2085" y="1170891"/>
              <a:ext cx="8818016" cy="4045311"/>
              <a:chOff x="69235" y="1528133"/>
              <a:chExt cx="8818888" cy="4044974"/>
            </a:xfrm>
          </p:grpSpPr>
          <p:grpSp>
            <p:nvGrpSpPr>
              <p:cNvPr id="22536" name="그룹 51"/>
              <p:cNvGrpSpPr>
                <a:grpSpLocks/>
              </p:cNvGrpSpPr>
              <p:nvPr/>
            </p:nvGrpSpPr>
            <p:grpSpPr bwMode="auto">
              <a:xfrm>
                <a:off x="709584" y="3640530"/>
                <a:ext cx="8134741" cy="1231295"/>
                <a:chOff x="709584" y="3640530"/>
                <a:chExt cx="8134741" cy="1231295"/>
              </a:xfrm>
            </p:grpSpPr>
            <p:grpSp>
              <p:nvGrpSpPr>
                <p:cNvPr id="22557" name="그룹 44"/>
                <p:cNvGrpSpPr>
                  <a:grpSpLocks/>
                </p:cNvGrpSpPr>
                <p:nvPr/>
              </p:nvGrpSpPr>
              <p:grpSpPr bwMode="auto">
                <a:xfrm>
                  <a:off x="709584" y="3751224"/>
                  <a:ext cx="1878855" cy="626022"/>
                  <a:chOff x="781022" y="3822662"/>
                  <a:chExt cx="1878855" cy="626022"/>
                </a:xfrm>
              </p:grpSpPr>
              <p:sp>
                <p:nvSpPr>
                  <p:cNvPr id="39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81022" y="3822662"/>
                    <a:ext cx="1587526" cy="62602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kumimoji="0" lang="en-US" altLang="ko-KR" sz="2400" dirty="0" smtClean="0">
                        <a:solidFill>
                          <a:srgbClr val="92D365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</a:rPr>
                      <a:t>2011~   2012</a:t>
                    </a:r>
                    <a:endParaRPr kumimoji="0" lang="en-US" altLang="ko-KR" sz="2400" dirty="0">
                      <a:solidFill>
                        <a:srgbClr val="92D365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Verdana" pitchFamily="34" charset="0"/>
                    </a:endParaRPr>
                  </a:p>
                </p:txBody>
              </p:sp>
              <p:sp>
                <p:nvSpPr>
                  <p:cNvPr id="22561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2377227" y="4084777"/>
                    <a:ext cx="282650" cy="24405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92D365"/>
                      </a:gs>
                      <a:gs pos="100000">
                        <a:srgbClr val="44622F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휴먼엑스포" panose="02030504000101010101" pitchFamily="18" charset="-127"/>
                      <a:ea typeface="휴먼엑스포" panose="02030504000101010101" pitchFamily="18" charset="-127"/>
                    </a:endParaRPr>
                  </a:p>
                </p:txBody>
              </p:sp>
            </p:grpSp>
            <p:sp>
              <p:nvSpPr>
                <p:cNvPr id="22558" name="AutoShape 15"/>
                <p:cNvSpPr>
                  <a:spLocks noChangeArrowheads="1"/>
                </p:cNvSpPr>
                <p:nvPr/>
              </p:nvSpPr>
              <p:spPr bwMode="gray">
                <a:xfrm flipH="1">
                  <a:off x="2808342" y="3640530"/>
                  <a:ext cx="6035983" cy="1124996"/>
                </a:xfrm>
                <a:prstGeom prst="homePlate">
                  <a:avLst>
                    <a:gd name="adj" fmla="val 44954"/>
                  </a:avLst>
                </a:prstGeom>
                <a:gradFill rotWithShape="1">
                  <a:gsLst>
                    <a:gs pos="0">
                      <a:srgbClr val="92D365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2D365"/>
                  </a:extrusionClr>
                  <a:contourClr>
                    <a:srgbClr val="92D365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1800">
                    <a:latin typeface="휴먼엑스포" panose="02030504000101010101" pitchFamily="18" charset="-127"/>
                    <a:ea typeface="휴먼엑스포" panose="02030504000101010101" pitchFamily="18" charset="-127"/>
                  </a:endParaRPr>
                </a:p>
              </p:txBody>
            </p:sp>
            <p:sp>
              <p:nvSpPr>
                <p:cNvPr id="22559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411102" y="3642966"/>
                  <a:ext cx="4857871" cy="12288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2011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년 </a:t>
                  </a:r>
                  <a:r>
                    <a:rPr kumimoji="0" lang="en-US" altLang="ko-KR" sz="2000" dirty="0">
                      <a:solidFill>
                        <a:srgbClr val="0033CC"/>
                      </a:solidFill>
                    </a:rPr>
                    <a:t>9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월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PSA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오토사이클링특허등록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.</a:t>
                  </a:r>
                </a:p>
                <a:p>
                  <a:pPr algn="ctr"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2012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년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10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월 차량용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,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개인용 산소시스템 특허등록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.</a:t>
                  </a:r>
                  <a:endParaRPr kumimoji="0" lang="en-US" altLang="ko-KR" sz="2000" dirty="0">
                    <a:solidFill>
                      <a:srgbClr val="0033CC"/>
                    </a:solidFill>
                  </a:endParaRP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2012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년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12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월  전자파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,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전기안전인증 획득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.</a:t>
                  </a:r>
                  <a:endParaRPr kumimoji="0" lang="en-US" altLang="ko-KR" sz="2000" dirty="0">
                    <a:solidFill>
                      <a:srgbClr val="0033CC"/>
                    </a:solidFill>
                  </a:endParaRP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>
                      <a:solidFill>
                        <a:srgbClr val="0033CC"/>
                      </a:solidFill>
                    </a:rPr>
                    <a:t>            </a:t>
                  </a:r>
                </a:p>
              </p:txBody>
            </p:sp>
          </p:grpSp>
          <p:grpSp>
            <p:nvGrpSpPr>
              <p:cNvPr id="22537" name="그룹 52"/>
              <p:cNvGrpSpPr>
                <a:grpSpLocks/>
              </p:cNvGrpSpPr>
              <p:nvPr/>
            </p:nvGrpSpPr>
            <p:grpSpPr bwMode="auto">
              <a:xfrm>
                <a:off x="69235" y="4826188"/>
                <a:ext cx="8775090" cy="746919"/>
                <a:chOff x="69235" y="4969064"/>
                <a:chExt cx="8775090" cy="746919"/>
              </a:xfrm>
            </p:grpSpPr>
            <p:grpSp>
              <p:nvGrpSpPr>
                <p:cNvPr id="22552" name="그룹 43"/>
                <p:cNvGrpSpPr>
                  <a:grpSpLocks/>
                </p:cNvGrpSpPr>
                <p:nvPr/>
              </p:nvGrpSpPr>
              <p:grpSpPr bwMode="auto">
                <a:xfrm>
                  <a:off x="69235" y="4982545"/>
                  <a:ext cx="1978273" cy="626022"/>
                  <a:chOff x="-73641" y="4982545"/>
                  <a:chExt cx="1978273" cy="626022"/>
                </a:xfrm>
              </p:grpSpPr>
              <p:sp>
                <p:nvSpPr>
                  <p:cNvPr id="43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73641" y="4982545"/>
                    <a:ext cx="1710006" cy="62602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kumimoji="0" lang="en-US" altLang="ko-KR" sz="2400" dirty="0" smtClean="0">
                        <a:solidFill>
                          <a:srgbClr val="86CEF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</a:rPr>
                      <a:t>2013~</a:t>
                    </a:r>
                  </a:p>
                  <a:p>
                    <a:pPr algn="ctr">
                      <a:defRPr/>
                    </a:pPr>
                    <a:r>
                      <a:rPr kumimoji="0" lang="en-US" altLang="ko-KR" sz="2400" dirty="0" smtClean="0">
                        <a:solidFill>
                          <a:srgbClr val="86CEF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</a:rPr>
                      <a:t>2016</a:t>
                    </a:r>
                    <a:endParaRPr kumimoji="0" lang="en-US" altLang="ko-KR" sz="2400" dirty="0">
                      <a:solidFill>
                        <a:srgbClr val="86CEF6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Verdana" pitchFamily="34" charset="0"/>
                    </a:endParaRPr>
                  </a:p>
                </p:txBody>
              </p:sp>
              <p:sp>
                <p:nvSpPr>
                  <p:cNvPr id="22556" name="Oval 19"/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1628737" y="5308986"/>
                    <a:ext cx="275895" cy="19441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86CEF6"/>
                      </a:gs>
                      <a:gs pos="100000">
                        <a:srgbClr val="3E5F72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휴먼엑스포" panose="02030504000101010101" pitchFamily="18" charset="-127"/>
                      <a:ea typeface="휴먼엑스포" panose="02030504000101010101" pitchFamily="18" charset="-127"/>
                    </a:endParaRPr>
                  </a:p>
                </p:txBody>
              </p:sp>
            </p:grpSp>
            <p:sp>
              <p:nvSpPr>
                <p:cNvPr id="22553" name="AutoShape 22"/>
                <p:cNvSpPr>
                  <a:spLocks noChangeArrowheads="1"/>
                </p:cNvSpPr>
                <p:nvPr/>
              </p:nvSpPr>
              <p:spPr bwMode="gray">
                <a:xfrm flipH="1">
                  <a:off x="2114489" y="5014701"/>
                  <a:ext cx="6729836" cy="701282"/>
                </a:xfrm>
                <a:prstGeom prst="homePlate">
                  <a:avLst>
                    <a:gd name="adj" fmla="val 39042"/>
                  </a:avLst>
                </a:prstGeom>
                <a:gradFill rotWithShape="1">
                  <a:gsLst>
                    <a:gs pos="0">
                      <a:srgbClr val="00B0F0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5491D4"/>
                  </a:extrusionClr>
                  <a:contourClr>
                    <a:srgbClr val="00B0F0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1800">
                    <a:latin typeface="휴먼엑스포" panose="02030504000101010101" pitchFamily="18" charset="-127"/>
                    <a:ea typeface="휴먼엑스포" panose="02030504000101010101" pitchFamily="18" charset="-127"/>
                  </a:endParaRPr>
                </a:p>
              </p:txBody>
            </p:sp>
            <p:sp>
              <p:nvSpPr>
                <p:cNvPr id="46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2615142" y="4969064"/>
                  <a:ext cx="5929276" cy="7281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lnSpc>
                      <a:spcPct val="150000"/>
                    </a:lnSpc>
                    <a:defRPr/>
                  </a:pPr>
                  <a:r>
                    <a:rPr kumimoji="0" lang="ko-KR" altLang="en-US" sz="2000" dirty="0" smtClean="0">
                      <a:solidFill>
                        <a:schemeClr val="tx2"/>
                      </a:solidFill>
                      <a:latin typeface="+mn-ea"/>
                      <a:ea typeface="+mn-ea"/>
                    </a:rPr>
                    <a:t>         환경부장관 표창수상</a:t>
                  </a:r>
                  <a:r>
                    <a:rPr kumimoji="0" lang="en-US" altLang="ko-KR" sz="2000" dirty="0" smtClean="0">
                      <a:solidFill>
                        <a:schemeClr val="tx2"/>
                      </a:solidFill>
                      <a:latin typeface="+mn-ea"/>
                      <a:ea typeface="+mn-ea"/>
                    </a:rPr>
                    <a:t>. </a:t>
                  </a:r>
                  <a:r>
                    <a:rPr kumimoji="0" lang="ko-KR" altLang="en-US" sz="2000" dirty="0" smtClean="0">
                      <a:solidFill>
                        <a:schemeClr val="tx2"/>
                      </a:solidFill>
                      <a:latin typeface="+mn-ea"/>
                      <a:ea typeface="+mn-ea"/>
                    </a:rPr>
                    <a:t>기업부설연구소 설립</a:t>
                  </a:r>
                  <a:r>
                    <a:rPr kumimoji="0" lang="en-US" altLang="ko-KR" sz="2000" dirty="0" smtClean="0">
                      <a:solidFill>
                        <a:schemeClr val="tx2"/>
                      </a:solidFill>
                      <a:latin typeface="+mn-ea"/>
                      <a:ea typeface="+mn-ea"/>
                    </a:rPr>
                    <a:t>.</a:t>
                  </a:r>
                  <a:r>
                    <a:rPr kumimoji="0" lang="ko-KR" altLang="en-US" sz="2000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 </a:t>
                  </a:r>
                  <a:r>
                    <a:rPr kumimoji="0" lang="en-US" altLang="ko-KR" sz="2000" dirty="0" smtClean="0">
                      <a:solidFill>
                        <a:schemeClr val="tx2"/>
                      </a:solidFill>
                      <a:latin typeface="+mn-ea"/>
                      <a:ea typeface="+mn-ea"/>
                    </a:rPr>
                    <a:t>2016</a:t>
                  </a:r>
                  <a:r>
                    <a:rPr kumimoji="0" lang="ko-KR" altLang="en-US" sz="2000" dirty="0" smtClean="0">
                      <a:solidFill>
                        <a:schemeClr val="tx2"/>
                      </a:solidFill>
                      <a:latin typeface="+mn-ea"/>
                      <a:ea typeface="+mn-ea"/>
                    </a:rPr>
                    <a:t>년 </a:t>
                  </a:r>
                  <a:r>
                    <a:rPr kumimoji="0" lang="ko-KR" altLang="en-US" sz="2000" dirty="0" err="1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수피아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㈜ 와 산소시스템 </a:t>
                  </a:r>
                  <a:r>
                    <a:rPr kumimoji="0" lang="en-US" altLang="ko-KR" sz="20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OEM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계약 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체결</a:t>
                  </a:r>
                  <a:endParaRPr kumimoji="0" lang="en-US" altLang="ko-KR" sz="2000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22538" name="그룹 49"/>
              <p:cNvGrpSpPr>
                <a:grpSpLocks/>
              </p:cNvGrpSpPr>
              <p:nvPr/>
            </p:nvGrpSpPr>
            <p:grpSpPr bwMode="auto">
              <a:xfrm>
                <a:off x="2126533" y="1528133"/>
                <a:ext cx="6717792" cy="1326361"/>
                <a:chOff x="2126533" y="990658"/>
                <a:chExt cx="6717792" cy="1641888"/>
              </a:xfrm>
            </p:grpSpPr>
            <p:sp>
              <p:nvSpPr>
                <p:cNvPr id="22545" name="AutoShape 8"/>
                <p:cNvSpPr>
                  <a:spLocks noChangeArrowheads="1"/>
                </p:cNvSpPr>
                <p:nvPr/>
              </p:nvSpPr>
              <p:spPr bwMode="gray">
                <a:xfrm flipH="1">
                  <a:off x="3678592" y="1148094"/>
                  <a:ext cx="5165733" cy="1484452"/>
                </a:xfrm>
                <a:prstGeom prst="homePlate">
                  <a:avLst>
                    <a:gd name="adj" fmla="val 42065"/>
                  </a:avLst>
                </a:prstGeom>
                <a:gradFill rotWithShape="1">
                  <a:gsLst>
                    <a:gs pos="0">
                      <a:srgbClr val="DDD923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DDD923"/>
                  </a:extrusionClr>
                  <a:contourClr>
                    <a:srgbClr val="DDD923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1800">
                    <a:latin typeface="휴먼엑스포" panose="02030504000101010101" pitchFamily="18" charset="-127"/>
                    <a:ea typeface="휴먼엑스포" panose="02030504000101010101" pitchFamily="18" charset="-127"/>
                  </a:endParaRPr>
                </a:p>
              </p:txBody>
            </p:sp>
            <p:sp>
              <p:nvSpPr>
                <p:cNvPr id="22546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3678592" y="1129725"/>
                  <a:ext cx="5165733" cy="14475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2008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년 </a:t>
                  </a:r>
                  <a:r>
                    <a:rPr kumimoji="0" lang="en-US" altLang="ko-KR" sz="2000" dirty="0">
                      <a:solidFill>
                        <a:srgbClr val="FF0000"/>
                      </a:solidFill>
                    </a:rPr>
                    <a:t>5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월 공장등록</a:t>
                  </a: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,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법인설립</a:t>
                  </a: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.</a:t>
                  </a:r>
                  <a:endParaRPr kumimoji="0" lang="en-US" altLang="ko-KR" sz="2000" dirty="0">
                    <a:solidFill>
                      <a:srgbClr val="FF0000"/>
                    </a:solidFill>
                  </a:endParaRP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2000" dirty="0">
                      <a:solidFill>
                        <a:srgbClr val="000000"/>
                      </a:solidFill>
                    </a:rPr>
                    <a:t>  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    9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월 특허출원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2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건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,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신기술평가사업선정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.</a:t>
                  </a:r>
                  <a:endParaRPr lang="en-US" altLang="ko-KR" sz="2000" dirty="0">
                    <a:solidFill>
                      <a:srgbClr val="000000"/>
                    </a:solidFill>
                  </a:endParaRP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>
                      <a:solidFill>
                        <a:srgbClr val="000000"/>
                      </a:solidFill>
                    </a:rPr>
                    <a:t> 11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월 </a:t>
                  </a:r>
                  <a:r>
                    <a:rPr lang="ko-KR" altLang="en-US" sz="2000" dirty="0" err="1" smtClean="0">
                      <a:solidFill>
                        <a:srgbClr val="000000"/>
                      </a:solidFill>
                    </a:rPr>
                    <a:t>신기술밴처인증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,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기술창업패키지금상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.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                     </a:t>
                  </a:r>
                  <a:r>
                    <a:rPr lang="en-US" altLang="ko-KR" sz="2000" dirty="0" smtClean="0">
                      <a:solidFill>
                        <a:srgbClr val="CC0000"/>
                      </a:solidFill>
                    </a:rPr>
                    <a:t>2009</a:t>
                  </a:r>
                  <a:r>
                    <a:rPr lang="ko-KR" altLang="en-US" sz="2000" dirty="0" smtClean="0">
                      <a:solidFill>
                        <a:srgbClr val="CC0000"/>
                      </a:solidFill>
                    </a:rPr>
                    <a:t>년</a:t>
                  </a:r>
                  <a:r>
                    <a:rPr lang="en-US" altLang="ko-KR" sz="2000" dirty="0">
                      <a:solidFill>
                        <a:srgbClr val="CC0000"/>
                      </a:solidFill>
                    </a:rPr>
                    <a:t> 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5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월  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PSA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산소시스템 개발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.</a:t>
                  </a:r>
                  <a:endParaRPr kumimoji="0" lang="en-US" altLang="ko-KR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  <a:p>
                  <a:pPr algn="ctr"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ko-KR" altLang="en-US" sz="2000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         </a:t>
                  </a:r>
                  <a:r>
                    <a:rPr kumimoji="0" lang="en-US" altLang="ko-KR" sz="2000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8</a:t>
                  </a:r>
                  <a:r>
                    <a:rPr kumimoji="0" lang="ko-KR" altLang="en-US" sz="2000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월 차량용</a:t>
                  </a:r>
                  <a:r>
                    <a:rPr kumimoji="0" lang="en-US" altLang="ko-KR" sz="2000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  </a:t>
                  </a:r>
                  <a:r>
                    <a:rPr kumimoji="0" lang="ko-KR" altLang="en-US" sz="2000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산소시스템  개발완료</a:t>
                  </a:r>
                  <a:r>
                    <a:rPr kumimoji="0" lang="en-US" altLang="ko-KR" sz="2000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.</a:t>
                  </a:r>
                  <a:endParaRPr kumimoji="0"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grpSp>
              <p:nvGrpSpPr>
                <p:cNvPr id="22547" name="그룹 47"/>
                <p:cNvGrpSpPr>
                  <a:grpSpLocks/>
                </p:cNvGrpSpPr>
                <p:nvPr/>
              </p:nvGrpSpPr>
              <p:grpSpPr bwMode="auto">
                <a:xfrm>
                  <a:off x="2126533" y="990658"/>
                  <a:ext cx="1683311" cy="1042184"/>
                  <a:chOff x="-159483" y="1204972"/>
                  <a:chExt cx="1683311" cy="1042184"/>
                </a:xfrm>
              </p:grpSpPr>
              <p:sp>
                <p:nvSpPr>
                  <p:cNvPr id="3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159483" y="1204972"/>
                    <a:ext cx="1683311" cy="77494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kumimoji="0" lang="en-US" altLang="ko-KR" sz="2400" dirty="0" smtClean="0">
                        <a:solidFill>
                          <a:srgbClr val="FFE10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</a:rPr>
                      <a:t>2008~ 2009</a:t>
                    </a:r>
                    <a:endParaRPr kumimoji="0" lang="en-US" altLang="ko-KR" sz="2400" dirty="0">
                      <a:solidFill>
                        <a:srgbClr val="FFE10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Verdana" pitchFamily="34" charset="0"/>
                    </a:endParaRPr>
                  </a:p>
                </p:txBody>
              </p:sp>
              <p:sp>
                <p:nvSpPr>
                  <p:cNvPr id="22551" name="Freeform 6"/>
                  <p:cNvSpPr>
                    <a:spLocks/>
                  </p:cNvSpPr>
                  <p:nvPr/>
                </p:nvSpPr>
                <p:spPr bwMode="gray">
                  <a:xfrm>
                    <a:off x="828877" y="2020562"/>
                    <a:ext cx="206875" cy="226594"/>
                  </a:xfrm>
                  <a:custGeom>
                    <a:avLst/>
                    <a:gdLst>
                      <a:gd name="T0" fmla="*/ 2416 w 1321"/>
                      <a:gd name="T1" fmla="*/ 1419 h 712"/>
                      <a:gd name="T2" fmla="*/ 2446 w 1321"/>
                      <a:gd name="T3" fmla="*/ 1525 h 712"/>
                      <a:gd name="T4" fmla="*/ 2454 w 1321"/>
                      <a:gd name="T5" fmla="*/ 1672 h 712"/>
                      <a:gd name="T6" fmla="*/ 2441 w 1321"/>
                      <a:gd name="T7" fmla="*/ 1782 h 712"/>
                      <a:gd name="T8" fmla="*/ 2410 w 1321"/>
                      <a:gd name="T9" fmla="*/ 1915 h 712"/>
                      <a:gd name="T10" fmla="*/ 2364 w 1321"/>
                      <a:gd name="T11" fmla="*/ 2035 h 712"/>
                      <a:gd name="T12" fmla="*/ 2298 w 1321"/>
                      <a:gd name="T13" fmla="*/ 2120 h 712"/>
                      <a:gd name="T14" fmla="*/ 2222 w 1321"/>
                      <a:gd name="T15" fmla="*/ 2168 h 712"/>
                      <a:gd name="T16" fmla="*/ 2128 w 1321"/>
                      <a:gd name="T17" fmla="*/ 2315 h 712"/>
                      <a:gd name="T18" fmla="*/ 2029 w 1321"/>
                      <a:gd name="T19" fmla="*/ 2363 h 712"/>
                      <a:gd name="T20" fmla="*/ 1914 w 1321"/>
                      <a:gd name="T21" fmla="*/ 2363 h 712"/>
                      <a:gd name="T22" fmla="*/ 1796 w 1321"/>
                      <a:gd name="T23" fmla="*/ 2420 h 712"/>
                      <a:gd name="T24" fmla="*/ 1664 w 1321"/>
                      <a:gd name="T25" fmla="*/ 2420 h 712"/>
                      <a:gd name="T26" fmla="*/ 1534 w 1321"/>
                      <a:gd name="T27" fmla="*/ 2420 h 712"/>
                      <a:gd name="T28" fmla="*/ 1478 w 1321"/>
                      <a:gd name="T29" fmla="*/ 2505 h 712"/>
                      <a:gd name="T30" fmla="*/ 883 w 1321"/>
                      <a:gd name="T31" fmla="*/ 2505 h 712"/>
                      <a:gd name="T32" fmla="*/ 874 w 1321"/>
                      <a:gd name="T33" fmla="*/ 2505 h 712"/>
                      <a:gd name="T34" fmla="*/ 761 w 1321"/>
                      <a:gd name="T35" fmla="*/ 2420 h 712"/>
                      <a:gd name="T36" fmla="*/ 649 w 1321"/>
                      <a:gd name="T37" fmla="*/ 2420 h 712"/>
                      <a:gd name="T38" fmla="*/ 538 w 1321"/>
                      <a:gd name="T39" fmla="*/ 2420 h 712"/>
                      <a:gd name="T40" fmla="*/ 441 w 1321"/>
                      <a:gd name="T41" fmla="*/ 2363 h 712"/>
                      <a:gd name="T42" fmla="*/ 352 w 1321"/>
                      <a:gd name="T43" fmla="*/ 2363 h 712"/>
                      <a:gd name="T44" fmla="*/ 265 w 1321"/>
                      <a:gd name="T45" fmla="*/ 2363 h 712"/>
                      <a:gd name="T46" fmla="*/ 196 w 1321"/>
                      <a:gd name="T47" fmla="*/ 2315 h 712"/>
                      <a:gd name="T48" fmla="*/ 126 w 1321"/>
                      <a:gd name="T49" fmla="*/ 2168 h 712"/>
                      <a:gd name="T50" fmla="*/ 77 w 1321"/>
                      <a:gd name="T51" fmla="*/ 2120 h 712"/>
                      <a:gd name="T52" fmla="*/ 52 w 1321"/>
                      <a:gd name="T53" fmla="*/ 2035 h 712"/>
                      <a:gd name="T54" fmla="*/ 17 w 1321"/>
                      <a:gd name="T55" fmla="*/ 1915 h 712"/>
                      <a:gd name="T56" fmla="*/ 0 w 1321"/>
                      <a:gd name="T57" fmla="*/ 1867 h 712"/>
                      <a:gd name="T58" fmla="*/ 0 w 1321"/>
                      <a:gd name="T59" fmla="*/ 1782 h 712"/>
                      <a:gd name="T60" fmla="*/ 11 w 1321"/>
                      <a:gd name="T61" fmla="*/ 1672 h 712"/>
                      <a:gd name="T62" fmla="*/ 49 w 1321"/>
                      <a:gd name="T63" fmla="*/ 1525 h 712"/>
                      <a:gd name="T64" fmla="*/ 77 w 1321"/>
                      <a:gd name="T65" fmla="*/ 1281 h 712"/>
                      <a:gd name="T66" fmla="*/ 183 w 1321"/>
                      <a:gd name="T67" fmla="*/ 1029 h 712"/>
                      <a:gd name="T68" fmla="*/ 276 w 1321"/>
                      <a:gd name="T69" fmla="*/ 776 h 712"/>
                      <a:gd name="T70" fmla="*/ 379 w 1321"/>
                      <a:gd name="T71" fmla="*/ 643 h 712"/>
                      <a:gd name="T72" fmla="*/ 502 w 1321"/>
                      <a:gd name="T73" fmla="*/ 448 h 712"/>
                      <a:gd name="T74" fmla="*/ 638 w 1321"/>
                      <a:gd name="T75" fmla="*/ 253 h 712"/>
                      <a:gd name="T76" fmla="*/ 772 w 1321"/>
                      <a:gd name="T77" fmla="*/ 253 h 712"/>
                      <a:gd name="T78" fmla="*/ 924 w 1321"/>
                      <a:gd name="T79" fmla="*/ 253 h 712"/>
                      <a:gd name="T80" fmla="*/ 1081 w 1321"/>
                      <a:gd name="T81" fmla="*/ 253 h 712"/>
                      <a:gd name="T82" fmla="*/ 1244 w 1321"/>
                      <a:gd name="T83" fmla="*/ 0 h 712"/>
                      <a:gd name="T84" fmla="*/ 1244 w 1321"/>
                      <a:gd name="T85" fmla="*/ 0 h 712"/>
                      <a:gd name="T86" fmla="*/ 1411 w 1321"/>
                      <a:gd name="T87" fmla="*/ 253 h 712"/>
                      <a:gd name="T88" fmla="*/ 1573 w 1321"/>
                      <a:gd name="T89" fmla="*/ 253 h 712"/>
                      <a:gd name="T90" fmla="*/ 1732 w 1321"/>
                      <a:gd name="T91" fmla="*/ 253 h 712"/>
                      <a:gd name="T92" fmla="*/ 1879 w 1321"/>
                      <a:gd name="T93" fmla="*/ 253 h 712"/>
                      <a:gd name="T94" fmla="*/ 2010 w 1321"/>
                      <a:gd name="T95" fmla="*/ 496 h 712"/>
                      <a:gd name="T96" fmla="*/ 2133 w 1321"/>
                      <a:gd name="T97" fmla="*/ 691 h 712"/>
                      <a:gd name="T98" fmla="*/ 2244 w 1321"/>
                      <a:gd name="T99" fmla="*/ 886 h 712"/>
                      <a:gd name="T100" fmla="*/ 2335 w 1321"/>
                      <a:gd name="T101" fmla="*/ 1139 h 712"/>
                      <a:gd name="T102" fmla="*/ 2416 w 1321"/>
                      <a:gd name="T103" fmla="*/ 1419 h 712"/>
                      <a:gd name="T104" fmla="*/ 2416 w 1321"/>
                      <a:gd name="T105" fmla="*/ 1419 h 712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w 1321"/>
                      <a:gd name="T160" fmla="*/ 0 h 712"/>
                      <a:gd name="T161" fmla="*/ 1321 w 1321"/>
                      <a:gd name="T162" fmla="*/ 712 h 712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T159" t="T160" r="T161" b="T162"/>
                    <a:pathLst>
                      <a:path w="1321" h="712">
                        <a:moveTo>
                          <a:pt x="1301" y="401"/>
                        </a:moveTo>
                        <a:lnTo>
                          <a:pt x="1317" y="442"/>
                        </a:lnTo>
                        <a:lnTo>
                          <a:pt x="1321" y="481"/>
                        </a:lnTo>
                        <a:lnTo>
                          <a:pt x="1315" y="516"/>
                        </a:lnTo>
                        <a:lnTo>
                          <a:pt x="1298" y="550"/>
                        </a:lnTo>
                        <a:lnTo>
                          <a:pt x="1272" y="579"/>
                        </a:lnTo>
                        <a:lnTo>
                          <a:pt x="1239" y="604"/>
                        </a:lnTo>
                        <a:lnTo>
                          <a:pt x="1196" y="628"/>
                        </a:lnTo>
                        <a:lnTo>
                          <a:pt x="1147" y="649"/>
                        </a:lnTo>
                        <a:lnTo>
                          <a:pt x="1092" y="667"/>
                        </a:lnTo>
                        <a:lnTo>
                          <a:pt x="1031" y="683"/>
                        </a:lnTo>
                        <a:lnTo>
                          <a:pt x="967" y="694"/>
                        </a:lnTo>
                        <a:lnTo>
                          <a:pt x="896" y="704"/>
                        </a:lnTo>
                        <a:lnTo>
                          <a:pt x="824" y="710"/>
                        </a:lnTo>
                        <a:lnTo>
                          <a:pt x="795" y="712"/>
                        </a:lnTo>
                        <a:lnTo>
                          <a:pt x="476" y="712"/>
                        </a:lnTo>
                        <a:lnTo>
                          <a:pt x="472" y="712"/>
                        </a:lnTo>
                        <a:lnTo>
                          <a:pt x="409" y="708"/>
                        </a:lnTo>
                        <a:lnTo>
                          <a:pt x="348" y="704"/>
                        </a:lnTo>
                        <a:lnTo>
                          <a:pt x="290" y="696"/>
                        </a:lnTo>
                        <a:lnTo>
                          <a:pt x="235" y="689"/>
                        </a:lnTo>
                        <a:lnTo>
                          <a:pt x="186" y="677"/>
                        </a:lnTo>
                        <a:lnTo>
                          <a:pt x="141" y="663"/>
                        </a:lnTo>
                        <a:lnTo>
                          <a:pt x="102" y="648"/>
                        </a:lnTo>
                        <a:lnTo>
                          <a:pt x="67" y="630"/>
                        </a:lnTo>
                        <a:lnTo>
                          <a:pt x="39" y="608"/>
                        </a:lnTo>
                        <a:lnTo>
                          <a:pt x="18" y="583"/>
                        </a:lnTo>
                        <a:lnTo>
                          <a:pt x="6" y="554"/>
                        </a:lnTo>
                        <a:lnTo>
                          <a:pt x="0" y="524"/>
                        </a:lnTo>
                        <a:lnTo>
                          <a:pt x="0" y="520"/>
                        </a:lnTo>
                        <a:lnTo>
                          <a:pt x="4" y="487"/>
                        </a:lnTo>
                        <a:lnTo>
                          <a:pt x="16" y="446"/>
                        </a:lnTo>
                        <a:lnTo>
                          <a:pt x="51" y="370"/>
                        </a:lnTo>
                        <a:lnTo>
                          <a:pt x="94" y="299"/>
                        </a:lnTo>
                        <a:lnTo>
                          <a:pt x="147" y="235"/>
                        </a:lnTo>
                        <a:lnTo>
                          <a:pt x="204" y="176"/>
                        </a:lnTo>
                        <a:lnTo>
                          <a:pt x="270" y="125"/>
                        </a:lnTo>
                        <a:lnTo>
                          <a:pt x="341" y="82"/>
                        </a:lnTo>
                        <a:lnTo>
                          <a:pt x="415" y="47"/>
                        </a:lnTo>
                        <a:lnTo>
                          <a:pt x="497" y="21"/>
                        </a:lnTo>
                        <a:lnTo>
                          <a:pt x="581" y="6"/>
                        </a:lnTo>
                        <a:lnTo>
                          <a:pt x="667" y="0"/>
                        </a:lnTo>
                        <a:lnTo>
                          <a:pt x="759" y="6"/>
                        </a:lnTo>
                        <a:lnTo>
                          <a:pt x="847" y="23"/>
                        </a:lnTo>
                        <a:lnTo>
                          <a:pt x="932" y="53"/>
                        </a:lnTo>
                        <a:lnTo>
                          <a:pt x="1010" y="90"/>
                        </a:lnTo>
                        <a:lnTo>
                          <a:pt x="1082" y="137"/>
                        </a:lnTo>
                        <a:lnTo>
                          <a:pt x="1149" y="194"/>
                        </a:lnTo>
                        <a:lnTo>
                          <a:pt x="1208" y="256"/>
                        </a:lnTo>
                        <a:lnTo>
                          <a:pt x="1258" y="325"/>
                        </a:lnTo>
                        <a:lnTo>
                          <a:pt x="1301" y="401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tx1"/>
                      </a:gs>
                      <a:gs pos="100000">
                        <a:srgbClr val="FFE10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2539" name="그룹 50"/>
              <p:cNvGrpSpPr>
                <a:grpSpLocks/>
              </p:cNvGrpSpPr>
              <p:nvPr/>
            </p:nvGrpSpPr>
            <p:grpSpPr bwMode="auto">
              <a:xfrm>
                <a:off x="2051192" y="2914386"/>
                <a:ext cx="6836931" cy="655676"/>
                <a:chOff x="2051192" y="2842948"/>
                <a:chExt cx="6836931" cy="655676"/>
              </a:xfrm>
            </p:grpSpPr>
            <p:grpSp>
              <p:nvGrpSpPr>
                <p:cNvPr id="22540" name="그룹 46"/>
                <p:cNvGrpSpPr>
                  <a:grpSpLocks/>
                </p:cNvGrpSpPr>
                <p:nvPr/>
              </p:nvGrpSpPr>
              <p:grpSpPr bwMode="auto">
                <a:xfrm>
                  <a:off x="2051192" y="2842948"/>
                  <a:ext cx="1363620" cy="655676"/>
                  <a:chOff x="1336812" y="2771510"/>
                  <a:chExt cx="1363620" cy="655676"/>
                </a:xfrm>
              </p:grpSpPr>
              <p:sp>
                <p:nvSpPr>
                  <p:cNvPr id="29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36812" y="2771510"/>
                    <a:ext cx="1363620" cy="34779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kumimoji="0" lang="en-US" altLang="ko-KR" sz="2400" dirty="0" smtClean="0">
                        <a:solidFill>
                          <a:srgbClr val="9B96D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</a:rPr>
                      <a:t>2010</a:t>
                    </a:r>
                    <a:endParaRPr kumimoji="0" lang="en-US" altLang="ko-KR" sz="2400" dirty="0">
                      <a:solidFill>
                        <a:srgbClr val="9B96DC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Verdana" pitchFamily="34" charset="0"/>
                    </a:endParaRPr>
                  </a:p>
                </p:txBody>
              </p:sp>
              <p:sp>
                <p:nvSpPr>
                  <p:cNvPr id="22544" name="Oval 26"/>
                  <p:cNvSpPr>
                    <a:spLocks noChangeArrowheads="1"/>
                  </p:cNvSpPr>
                  <p:nvPr/>
                </p:nvSpPr>
                <p:spPr bwMode="gray">
                  <a:xfrm>
                    <a:off x="2253809" y="3198586"/>
                    <a:ext cx="228600" cy="22860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B67FF3"/>
                      </a:gs>
                      <a:gs pos="100000">
                        <a:srgbClr val="543B70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휴먼엑스포" panose="02030504000101010101" pitchFamily="18" charset="-127"/>
                      <a:ea typeface="휴먼엑스포" panose="02030504000101010101" pitchFamily="18" charset="-127"/>
                    </a:endParaRPr>
                  </a:p>
                </p:txBody>
              </p:sp>
            </p:grpSp>
            <p:sp>
              <p:nvSpPr>
                <p:cNvPr id="22541" name="AutoShape 29"/>
                <p:cNvSpPr>
                  <a:spLocks noChangeArrowheads="1"/>
                </p:cNvSpPr>
                <p:nvPr/>
              </p:nvSpPr>
              <p:spPr bwMode="gray">
                <a:xfrm flipH="1">
                  <a:off x="3413382" y="2917685"/>
                  <a:ext cx="5430943" cy="546106"/>
                </a:xfrm>
                <a:prstGeom prst="homePlate">
                  <a:avLst>
                    <a:gd name="adj" fmla="val 37721"/>
                  </a:avLst>
                </a:prstGeom>
                <a:gradFill rotWithShape="1">
                  <a:gsLst>
                    <a:gs pos="0">
                      <a:srgbClr val="9B96DC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B96DC"/>
                  </a:extrusionClr>
                  <a:contourClr>
                    <a:srgbClr val="9B96DC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1800">
                    <a:latin typeface="휴먼엑스포" panose="02030504000101010101" pitchFamily="18" charset="-127"/>
                    <a:ea typeface="휴먼엑스포" panose="02030504000101010101" pitchFamily="18" charset="-127"/>
                  </a:endParaRPr>
                </a:p>
              </p:txBody>
            </p:sp>
            <p:sp>
              <p:nvSpPr>
                <p:cNvPr id="22542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678592" y="2889624"/>
                  <a:ext cx="5209531" cy="533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/>
                    <a:t>4</a:t>
                  </a:r>
                  <a:r>
                    <a:rPr kumimoji="0" lang="ko-KR" altLang="en-US" sz="2000" dirty="0" smtClean="0"/>
                    <a:t>월 대용량산소시스템개발</a:t>
                  </a:r>
                  <a:r>
                    <a:rPr kumimoji="0" lang="en-US" altLang="ko-KR" sz="2000" dirty="0" smtClean="0"/>
                    <a:t>,</a:t>
                  </a:r>
                  <a:r>
                    <a:rPr kumimoji="0" lang="ko-KR" altLang="en-US" sz="2000" dirty="0" smtClean="0"/>
                    <a:t>의료기기제조 품질관리기준 적합인증</a:t>
                  </a:r>
                  <a:r>
                    <a:rPr kumimoji="0" lang="en-US" altLang="ko-KR" sz="2000" dirty="0" smtClean="0"/>
                    <a:t>.</a:t>
                  </a:r>
                  <a:endParaRPr kumimoji="0" lang="en-US" altLang="ko-KR" sz="2000" dirty="0">
                    <a:latin typeface="Arial" panose="020B0604020202020204" pitchFamily="34" charset="0"/>
                    <a:ea typeface="휴먼엑스포" panose="02030504000101010101" pitchFamily="18" charset="-127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그룹 9"/>
          <p:cNvGrpSpPr>
            <a:grpSpLocks/>
          </p:cNvGrpSpPr>
          <p:nvPr/>
        </p:nvGrpSpPr>
        <p:grpSpPr bwMode="auto">
          <a:xfrm>
            <a:off x="0" y="10447"/>
            <a:ext cx="9144000" cy="113901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2566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2532" name="그룹 41"/>
          <p:cNvGrpSpPr>
            <a:grpSpLocks/>
          </p:cNvGrpSpPr>
          <p:nvPr/>
        </p:nvGrpSpPr>
        <p:grpSpPr bwMode="auto">
          <a:xfrm>
            <a:off x="124672" y="1149457"/>
            <a:ext cx="8797768" cy="5575144"/>
            <a:chOff x="0" y="1153405"/>
            <a:chExt cx="8687282" cy="3854589"/>
          </a:xfrm>
        </p:grpSpPr>
        <p:pic>
          <p:nvPicPr>
            <p:cNvPr id="22534" name="그림 56" descr="그림ㅑㅑㅑ.jp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2326"/>
            <a:stretch>
              <a:fillRect/>
            </a:stretch>
          </p:blipFill>
          <p:spPr bwMode="auto">
            <a:xfrm>
              <a:off x="0" y="1214438"/>
              <a:ext cx="2689678" cy="1799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535" name="그룹 54"/>
            <p:cNvGrpSpPr>
              <a:grpSpLocks/>
            </p:cNvGrpSpPr>
            <p:nvPr/>
          </p:nvGrpSpPr>
          <p:grpSpPr bwMode="auto">
            <a:xfrm>
              <a:off x="113093" y="1153405"/>
              <a:ext cx="8574189" cy="3854589"/>
              <a:chOff x="184424" y="1510649"/>
              <a:chExt cx="8575038" cy="3854269"/>
            </a:xfrm>
          </p:grpSpPr>
          <p:grpSp>
            <p:nvGrpSpPr>
              <p:cNvPr id="22536" name="그룹 51"/>
              <p:cNvGrpSpPr>
                <a:grpSpLocks/>
              </p:cNvGrpSpPr>
              <p:nvPr/>
            </p:nvGrpSpPr>
            <p:grpSpPr bwMode="auto">
              <a:xfrm>
                <a:off x="622479" y="3890018"/>
                <a:ext cx="8136980" cy="956610"/>
                <a:chOff x="622479" y="3890018"/>
                <a:chExt cx="8136980" cy="956610"/>
              </a:xfrm>
            </p:grpSpPr>
            <p:grpSp>
              <p:nvGrpSpPr>
                <p:cNvPr id="22557" name="그룹 44"/>
                <p:cNvGrpSpPr>
                  <a:grpSpLocks/>
                </p:cNvGrpSpPr>
                <p:nvPr/>
              </p:nvGrpSpPr>
              <p:grpSpPr bwMode="auto">
                <a:xfrm>
                  <a:off x="622479" y="3890018"/>
                  <a:ext cx="1992663" cy="600662"/>
                  <a:chOff x="693917" y="3961456"/>
                  <a:chExt cx="1992663" cy="600662"/>
                </a:xfrm>
              </p:grpSpPr>
              <p:sp>
                <p:nvSpPr>
                  <p:cNvPr id="39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93917" y="3961456"/>
                    <a:ext cx="1587526" cy="60066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kumimoji="0" lang="en-US" altLang="ko-KR" sz="2400" dirty="0" smtClean="0">
                        <a:solidFill>
                          <a:srgbClr val="92D365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</a:rPr>
                      <a:t>2004~   2014</a:t>
                    </a:r>
                    <a:endParaRPr kumimoji="0" lang="en-US" altLang="ko-KR" sz="2400" dirty="0">
                      <a:solidFill>
                        <a:srgbClr val="92D365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Verdana" pitchFamily="34" charset="0"/>
                    </a:endParaRPr>
                  </a:p>
                </p:txBody>
              </p:sp>
              <p:sp>
                <p:nvSpPr>
                  <p:cNvPr id="22561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2403930" y="4135673"/>
                    <a:ext cx="282650" cy="24405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92D365"/>
                      </a:gs>
                      <a:gs pos="100000">
                        <a:srgbClr val="44622F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휴먼엑스포" panose="02030504000101010101" pitchFamily="18" charset="-127"/>
                      <a:ea typeface="휴먼엑스포" panose="02030504000101010101" pitchFamily="18" charset="-127"/>
                    </a:endParaRPr>
                  </a:p>
                </p:txBody>
              </p:sp>
            </p:grpSp>
            <p:sp>
              <p:nvSpPr>
                <p:cNvPr id="22558" name="AutoShape 15"/>
                <p:cNvSpPr>
                  <a:spLocks noChangeArrowheads="1"/>
                </p:cNvSpPr>
                <p:nvPr/>
              </p:nvSpPr>
              <p:spPr bwMode="gray">
                <a:xfrm flipH="1">
                  <a:off x="2839273" y="3890018"/>
                  <a:ext cx="5920186" cy="951018"/>
                </a:xfrm>
                <a:prstGeom prst="homePlate">
                  <a:avLst>
                    <a:gd name="adj" fmla="val 44954"/>
                  </a:avLst>
                </a:prstGeom>
                <a:gradFill rotWithShape="1">
                  <a:gsLst>
                    <a:gs pos="0">
                      <a:srgbClr val="92D365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2D365"/>
                  </a:extrusionClr>
                  <a:contourClr>
                    <a:srgbClr val="92D365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1800">
                    <a:latin typeface="휴먼엑스포" panose="02030504000101010101" pitchFamily="18" charset="-127"/>
                    <a:ea typeface="휴먼엑스포" panose="02030504000101010101" pitchFamily="18" charset="-127"/>
                  </a:endParaRPr>
                </a:p>
              </p:txBody>
            </p:sp>
            <p:sp>
              <p:nvSpPr>
                <p:cNvPr id="22559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440756" y="3890018"/>
                  <a:ext cx="5105281" cy="956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2005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년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12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월 대한민국 특허대전 금상수상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2006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년 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3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월 </a:t>
                  </a:r>
                  <a:r>
                    <a:rPr kumimoji="0" lang="ko-KR" altLang="en-US" sz="2000" dirty="0" err="1" smtClean="0">
                      <a:solidFill>
                        <a:srgbClr val="0033CC"/>
                      </a:solidFill>
                    </a:rPr>
                    <a:t>산소와질소분리장치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 특허획득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2008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년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4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월  동경특허상품 전시회참가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2009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년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10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월  뉴욕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,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모스크바 전시회참가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.</a:t>
                  </a:r>
                  <a:endParaRPr kumimoji="0" lang="en-US" altLang="ko-KR" sz="2000" dirty="0">
                    <a:solidFill>
                      <a:srgbClr val="0033CC"/>
                    </a:solidFill>
                  </a:endParaRPr>
                </a:p>
              </p:txBody>
            </p:sp>
          </p:grpSp>
          <p:grpSp>
            <p:nvGrpSpPr>
              <p:cNvPr id="22537" name="그룹 52"/>
              <p:cNvGrpSpPr>
                <a:grpSpLocks/>
              </p:cNvGrpSpPr>
              <p:nvPr/>
            </p:nvGrpSpPr>
            <p:grpSpPr bwMode="auto">
              <a:xfrm>
                <a:off x="184424" y="4918755"/>
                <a:ext cx="8575038" cy="446163"/>
                <a:chOff x="184424" y="5061631"/>
                <a:chExt cx="8575038" cy="446163"/>
              </a:xfrm>
            </p:grpSpPr>
            <p:grpSp>
              <p:nvGrpSpPr>
                <p:cNvPr id="22552" name="그룹 43"/>
                <p:cNvGrpSpPr>
                  <a:grpSpLocks/>
                </p:cNvGrpSpPr>
                <p:nvPr/>
              </p:nvGrpSpPr>
              <p:grpSpPr bwMode="auto">
                <a:xfrm>
                  <a:off x="184424" y="5061631"/>
                  <a:ext cx="1772127" cy="394881"/>
                  <a:chOff x="41548" y="5061631"/>
                  <a:chExt cx="1772127" cy="394881"/>
                </a:xfrm>
              </p:grpSpPr>
              <p:sp>
                <p:nvSpPr>
                  <p:cNvPr id="43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548" y="5061631"/>
                    <a:ext cx="1710006" cy="33370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kumimoji="0" lang="en-US" altLang="ko-KR" sz="2400" dirty="0" smtClean="0">
                        <a:solidFill>
                          <a:srgbClr val="86CEF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</a:rPr>
                      <a:t>2016</a:t>
                    </a:r>
                    <a:endParaRPr kumimoji="0" lang="en-US" altLang="ko-KR" sz="2400" dirty="0">
                      <a:solidFill>
                        <a:srgbClr val="86CEF6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Verdana" pitchFamily="34" charset="0"/>
                    </a:endParaRPr>
                  </a:p>
                </p:txBody>
              </p:sp>
              <p:sp>
                <p:nvSpPr>
                  <p:cNvPr id="22556" name="Oval 19"/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1537780" y="5262101"/>
                    <a:ext cx="275895" cy="19441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86CEF6"/>
                      </a:gs>
                      <a:gs pos="100000">
                        <a:srgbClr val="3E5F72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휴먼엑스포" panose="02030504000101010101" pitchFamily="18" charset="-127"/>
                      <a:ea typeface="휴먼엑스포" panose="02030504000101010101" pitchFamily="18" charset="-127"/>
                    </a:endParaRPr>
                  </a:p>
                </p:txBody>
              </p:sp>
            </p:grpSp>
            <p:sp>
              <p:nvSpPr>
                <p:cNvPr id="22553" name="AutoShape 22"/>
                <p:cNvSpPr>
                  <a:spLocks noChangeArrowheads="1"/>
                </p:cNvSpPr>
                <p:nvPr/>
              </p:nvSpPr>
              <p:spPr bwMode="gray">
                <a:xfrm flipH="1">
                  <a:off x="2055968" y="5092812"/>
                  <a:ext cx="6703494" cy="414982"/>
                </a:xfrm>
                <a:prstGeom prst="homePlate">
                  <a:avLst>
                    <a:gd name="adj" fmla="val 39042"/>
                  </a:avLst>
                </a:prstGeom>
                <a:gradFill rotWithShape="1">
                  <a:gsLst>
                    <a:gs pos="0">
                      <a:srgbClr val="00B0F0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5491D4"/>
                  </a:extrusionClr>
                  <a:contourClr>
                    <a:srgbClr val="00B0F0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1800">
                    <a:latin typeface="휴먼엑스포" panose="02030504000101010101" pitchFamily="18" charset="-127"/>
                    <a:ea typeface="휴먼엑스포" panose="02030504000101010101" pitchFamily="18" charset="-127"/>
                  </a:endParaRPr>
                </a:p>
              </p:txBody>
            </p:sp>
          </p:grpSp>
          <p:grpSp>
            <p:nvGrpSpPr>
              <p:cNvPr id="22538" name="그룹 49"/>
              <p:cNvGrpSpPr>
                <a:grpSpLocks/>
              </p:cNvGrpSpPr>
              <p:nvPr/>
            </p:nvGrpSpPr>
            <p:grpSpPr bwMode="auto">
              <a:xfrm>
                <a:off x="2279096" y="1510649"/>
                <a:ext cx="6480366" cy="1170001"/>
                <a:chOff x="2279096" y="969015"/>
                <a:chExt cx="6480366" cy="1448333"/>
              </a:xfrm>
            </p:grpSpPr>
            <p:sp>
              <p:nvSpPr>
                <p:cNvPr id="22545" name="AutoShape 8"/>
                <p:cNvSpPr>
                  <a:spLocks noChangeArrowheads="1"/>
                </p:cNvSpPr>
                <p:nvPr/>
              </p:nvSpPr>
              <p:spPr bwMode="gray">
                <a:xfrm flipH="1">
                  <a:off x="3620073" y="1105583"/>
                  <a:ext cx="5139389" cy="1311765"/>
                </a:xfrm>
                <a:prstGeom prst="homePlate">
                  <a:avLst>
                    <a:gd name="adj" fmla="val 42065"/>
                  </a:avLst>
                </a:prstGeom>
                <a:gradFill rotWithShape="1">
                  <a:gsLst>
                    <a:gs pos="0">
                      <a:srgbClr val="DDD923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DDD923"/>
                  </a:extrusionClr>
                  <a:contourClr>
                    <a:srgbClr val="DDD923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1800">
                    <a:latin typeface="휴먼엑스포" panose="02030504000101010101" pitchFamily="18" charset="-127"/>
                    <a:ea typeface="휴먼엑스포" panose="02030504000101010101" pitchFamily="18" charset="-127"/>
                  </a:endParaRPr>
                </a:p>
              </p:txBody>
            </p:sp>
            <p:sp>
              <p:nvSpPr>
                <p:cNvPr id="22546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4069418" y="1169377"/>
                  <a:ext cx="4690042" cy="11841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1989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년  </a:t>
                  </a: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1</a:t>
                  </a:r>
                  <a:r>
                    <a:rPr kumimoji="0" lang="ko-KR" altLang="en-US" sz="2000" dirty="0">
                      <a:solidFill>
                        <a:srgbClr val="FF0000"/>
                      </a:solidFill>
                    </a:rPr>
                    <a:t>월 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공장등록</a:t>
                  </a: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,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법인설립</a:t>
                  </a: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.</a:t>
                  </a:r>
                  <a:endParaRPr kumimoji="0" lang="en-US" altLang="ko-KR" sz="2000" dirty="0">
                    <a:solidFill>
                      <a:srgbClr val="FF0000"/>
                    </a:solidFill>
                  </a:endParaRP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1996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년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 10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월 인공지능 공기살균기개발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.</a:t>
                  </a:r>
                  <a:endParaRPr lang="en-US" altLang="ko-KR" sz="2000" dirty="0">
                    <a:solidFill>
                      <a:srgbClr val="000000"/>
                    </a:solidFill>
                  </a:endParaRP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>
                      <a:solidFill>
                        <a:srgbClr val="000000"/>
                      </a:solidFill>
                    </a:rPr>
                    <a:t>1997</a:t>
                  </a:r>
                  <a:r>
                    <a:rPr kumimoji="0" lang="ko-KR" altLang="en-US" sz="2000" dirty="0" smtClean="0">
                      <a:solidFill>
                        <a:srgbClr val="000000"/>
                      </a:solidFill>
                    </a:rPr>
                    <a:t>년 </a:t>
                  </a:r>
                  <a:r>
                    <a:rPr kumimoji="0" lang="en-US" altLang="ko-KR" sz="2000" dirty="0" smtClean="0">
                      <a:solidFill>
                        <a:srgbClr val="000000"/>
                      </a:solidFill>
                    </a:rPr>
                    <a:t>  </a:t>
                  </a:r>
                  <a:r>
                    <a:rPr lang="en-US" altLang="ko-KR" sz="2000" dirty="0">
                      <a:solidFill>
                        <a:srgbClr val="000000"/>
                      </a:solidFill>
                    </a:rPr>
                    <a:t>3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월 제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1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종 전기용품 제조허가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.</a:t>
                  </a:r>
                  <a:endParaRPr lang="en-US" altLang="ko-KR" sz="2000" dirty="0">
                    <a:solidFill>
                      <a:srgbClr val="000000"/>
                    </a:solidFill>
                  </a:endParaRP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>
                      <a:solidFill>
                        <a:srgbClr val="FF0000"/>
                      </a:solidFill>
                    </a:rPr>
                    <a:t> </a:t>
                  </a: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    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       </a:t>
                  </a: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7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월 공기살균기 실용신안 취득</a:t>
                  </a: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.</a:t>
                  </a:r>
                  <a:endParaRPr kumimoji="0" lang="en-US" altLang="ko-KR" sz="2000" dirty="0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22547" name="그룹 47"/>
                <p:cNvGrpSpPr>
                  <a:grpSpLocks/>
                </p:cNvGrpSpPr>
                <p:nvPr/>
              </p:nvGrpSpPr>
              <p:grpSpPr bwMode="auto">
                <a:xfrm>
                  <a:off x="2279096" y="969015"/>
                  <a:ext cx="1683311" cy="1063827"/>
                  <a:chOff x="-6920" y="1183329"/>
                  <a:chExt cx="1683311" cy="1063827"/>
                </a:xfrm>
              </p:grpSpPr>
              <p:sp>
                <p:nvSpPr>
                  <p:cNvPr id="3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6920" y="1183329"/>
                    <a:ext cx="1683311" cy="74355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kumimoji="0" lang="en-US" altLang="ko-KR" sz="2400" dirty="0" smtClean="0">
                        <a:solidFill>
                          <a:srgbClr val="FFE10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</a:rPr>
                      <a:t>1989~ 1997</a:t>
                    </a:r>
                    <a:endParaRPr kumimoji="0" lang="en-US" altLang="ko-KR" sz="2400" dirty="0">
                      <a:solidFill>
                        <a:srgbClr val="FFE10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Verdana" pitchFamily="34" charset="0"/>
                    </a:endParaRPr>
                  </a:p>
                </p:txBody>
              </p:sp>
              <p:grpSp>
                <p:nvGrpSpPr>
                  <p:cNvPr id="22549" name="Group 4"/>
                  <p:cNvGrpSpPr>
                    <a:grpSpLocks/>
                  </p:cNvGrpSpPr>
                  <p:nvPr/>
                </p:nvGrpSpPr>
                <p:grpSpPr bwMode="auto">
                  <a:xfrm>
                    <a:off x="958077" y="2014325"/>
                    <a:ext cx="275791" cy="232831"/>
                    <a:chOff x="3386" y="-3133"/>
                    <a:chExt cx="2193" cy="1680"/>
                  </a:xfrm>
                </p:grpSpPr>
                <p:sp>
                  <p:nvSpPr>
                    <p:cNvPr id="22550" name="Oval 5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3386" y="-3133"/>
                      <a:ext cx="1680" cy="168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E101"/>
                        </a:gs>
                        <a:gs pos="100000">
                          <a:srgbClr val="3E3700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FontTx/>
                        <a:buNone/>
                      </a:pPr>
                      <a:endParaRPr lang="ko-KR" altLang="en-US" sz="180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p:txBody>
                </p:sp>
                <p:sp>
                  <p:nvSpPr>
                    <p:cNvPr id="22551" name="Freeform 6"/>
                    <p:cNvSpPr>
                      <a:spLocks/>
                    </p:cNvSpPr>
                    <p:nvPr/>
                  </p:nvSpPr>
                  <p:spPr bwMode="gray">
                    <a:xfrm>
                      <a:off x="3934" y="-3133"/>
                      <a:ext cx="1645" cy="1635"/>
                    </a:xfrm>
                    <a:custGeom>
                      <a:avLst/>
                      <a:gdLst>
                        <a:gd name="T0" fmla="*/ 2416 w 1321"/>
                        <a:gd name="T1" fmla="*/ 1419 h 712"/>
                        <a:gd name="T2" fmla="*/ 2446 w 1321"/>
                        <a:gd name="T3" fmla="*/ 1525 h 712"/>
                        <a:gd name="T4" fmla="*/ 2454 w 1321"/>
                        <a:gd name="T5" fmla="*/ 1672 h 712"/>
                        <a:gd name="T6" fmla="*/ 2441 w 1321"/>
                        <a:gd name="T7" fmla="*/ 1782 h 712"/>
                        <a:gd name="T8" fmla="*/ 2410 w 1321"/>
                        <a:gd name="T9" fmla="*/ 1915 h 712"/>
                        <a:gd name="T10" fmla="*/ 2364 w 1321"/>
                        <a:gd name="T11" fmla="*/ 2035 h 712"/>
                        <a:gd name="T12" fmla="*/ 2298 w 1321"/>
                        <a:gd name="T13" fmla="*/ 2120 h 712"/>
                        <a:gd name="T14" fmla="*/ 2222 w 1321"/>
                        <a:gd name="T15" fmla="*/ 2168 h 712"/>
                        <a:gd name="T16" fmla="*/ 2128 w 1321"/>
                        <a:gd name="T17" fmla="*/ 2315 h 712"/>
                        <a:gd name="T18" fmla="*/ 2029 w 1321"/>
                        <a:gd name="T19" fmla="*/ 2363 h 712"/>
                        <a:gd name="T20" fmla="*/ 1914 w 1321"/>
                        <a:gd name="T21" fmla="*/ 2363 h 712"/>
                        <a:gd name="T22" fmla="*/ 1796 w 1321"/>
                        <a:gd name="T23" fmla="*/ 2420 h 712"/>
                        <a:gd name="T24" fmla="*/ 1664 w 1321"/>
                        <a:gd name="T25" fmla="*/ 2420 h 712"/>
                        <a:gd name="T26" fmla="*/ 1534 w 1321"/>
                        <a:gd name="T27" fmla="*/ 2420 h 712"/>
                        <a:gd name="T28" fmla="*/ 1478 w 1321"/>
                        <a:gd name="T29" fmla="*/ 2505 h 712"/>
                        <a:gd name="T30" fmla="*/ 883 w 1321"/>
                        <a:gd name="T31" fmla="*/ 2505 h 712"/>
                        <a:gd name="T32" fmla="*/ 874 w 1321"/>
                        <a:gd name="T33" fmla="*/ 2505 h 712"/>
                        <a:gd name="T34" fmla="*/ 761 w 1321"/>
                        <a:gd name="T35" fmla="*/ 2420 h 712"/>
                        <a:gd name="T36" fmla="*/ 649 w 1321"/>
                        <a:gd name="T37" fmla="*/ 2420 h 712"/>
                        <a:gd name="T38" fmla="*/ 538 w 1321"/>
                        <a:gd name="T39" fmla="*/ 2420 h 712"/>
                        <a:gd name="T40" fmla="*/ 441 w 1321"/>
                        <a:gd name="T41" fmla="*/ 2363 h 712"/>
                        <a:gd name="T42" fmla="*/ 352 w 1321"/>
                        <a:gd name="T43" fmla="*/ 2363 h 712"/>
                        <a:gd name="T44" fmla="*/ 265 w 1321"/>
                        <a:gd name="T45" fmla="*/ 2363 h 712"/>
                        <a:gd name="T46" fmla="*/ 196 w 1321"/>
                        <a:gd name="T47" fmla="*/ 2315 h 712"/>
                        <a:gd name="T48" fmla="*/ 126 w 1321"/>
                        <a:gd name="T49" fmla="*/ 2168 h 712"/>
                        <a:gd name="T50" fmla="*/ 77 w 1321"/>
                        <a:gd name="T51" fmla="*/ 2120 h 712"/>
                        <a:gd name="T52" fmla="*/ 52 w 1321"/>
                        <a:gd name="T53" fmla="*/ 2035 h 712"/>
                        <a:gd name="T54" fmla="*/ 17 w 1321"/>
                        <a:gd name="T55" fmla="*/ 1915 h 712"/>
                        <a:gd name="T56" fmla="*/ 0 w 1321"/>
                        <a:gd name="T57" fmla="*/ 1867 h 712"/>
                        <a:gd name="T58" fmla="*/ 0 w 1321"/>
                        <a:gd name="T59" fmla="*/ 1782 h 712"/>
                        <a:gd name="T60" fmla="*/ 11 w 1321"/>
                        <a:gd name="T61" fmla="*/ 1672 h 712"/>
                        <a:gd name="T62" fmla="*/ 49 w 1321"/>
                        <a:gd name="T63" fmla="*/ 1525 h 712"/>
                        <a:gd name="T64" fmla="*/ 77 w 1321"/>
                        <a:gd name="T65" fmla="*/ 1281 h 712"/>
                        <a:gd name="T66" fmla="*/ 183 w 1321"/>
                        <a:gd name="T67" fmla="*/ 1029 h 712"/>
                        <a:gd name="T68" fmla="*/ 276 w 1321"/>
                        <a:gd name="T69" fmla="*/ 776 h 712"/>
                        <a:gd name="T70" fmla="*/ 379 w 1321"/>
                        <a:gd name="T71" fmla="*/ 643 h 712"/>
                        <a:gd name="T72" fmla="*/ 502 w 1321"/>
                        <a:gd name="T73" fmla="*/ 448 h 712"/>
                        <a:gd name="T74" fmla="*/ 638 w 1321"/>
                        <a:gd name="T75" fmla="*/ 253 h 712"/>
                        <a:gd name="T76" fmla="*/ 772 w 1321"/>
                        <a:gd name="T77" fmla="*/ 253 h 712"/>
                        <a:gd name="T78" fmla="*/ 924 w 1321"/>
                        <a:gd name="T79" fmla="*/ 253 h 712"/>
                        <a:gd name="T80" fmla="*/ 1081 w 1321"/>
                        <a:gd name="T81" fmla="*/ 253 h 712"/>
                        <a:gd name="T82" fmla="*/ 1244 w 1321"/>
                        <a:gd name="T83" fmla="*/ 0 h 712"/>
                        <a:gd name="T84" fmla="*/ 1244 w 1321"/>
                        <a:gd name="T85" fmla="*/ 0 h 712"/>
                        <a:gd name="T86" fmla="*/ 1411 w 1321"/>
                        <a:gd name="T87" fmla="*/ 253 h 712"/>
                        <a:gd name="T88" fmla="*/ 1573 w 1321"/>
                        <a:gd name="T89" fmla="*/ 253 h 712"/>
                        <a:gd name="T90" fmla="*/ 1732 w 1321"/>
                        <a:gd name="T91" fmla="*/ 253 h 712"/>
                        <a:gd name="T92" fmla="*/ 1879 w 1321"/>
                        <a:gd name="T93" fmla="*/ 253 h 712"/>
                        <a:gd name="T94" fmla="*/ 2010 w 1321"/>
                        <a:gd name="T95" fmla="*/ 496 h 712"/>
                        <a:gd name="T96" fmla="*/ 2133 w 1321"/>
                        <a:gd name="T97" fmla="*/ 691 h 712"/>
                        <a:gd name="T98" fmla="*/ 2244 w 1321"/>
                        <a:gd name="T99" fmla="*/ 886 h 712"/>
                        <a:gd name="T100" fmla="*/ 2335 w 1321"/>
                        <a:gd name="T101" fmla="*/ 1139 h 712"/>
                        <a:gd name="T102" fmla="*/ 2416 w 1321"/>
                        <a:gd name="T103" fmla="*/ 1419 h 712"/>
                        <a:gd name="T104" fmla="*/ 2416 w 1321"/>
                        <a:gd name="T105" fmla="*/ 1419 h 712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w 1321"/>
                        <a:gd name="T160" fmla="*/ 0 h 712"/>
                        <a:gd name="T161" fmla="*/ 1321 w 1321"/>
                        <a:gd name="T162" fmla="*/ 712 h 712"/>
                      </a:gdLst>
                      <a:ahLst/>
                      <a:cxnLst>
                        <a:cxn ang="T106">
                          <a:pos x="T0" y="T1"/>
                        </a:cxn>
                        <a:cxn ang="T107">
                          <a:pos x="T2" y="T3"/>
                        </a:cxn>
                        <a:cxn ang="T108">
                          <a:pos x="T4" y="T5"/>
                        </a:cxn>
                        <a:cxn ang="T109">
                          <a:pos x="T6" y="T7"/>
                        </a:cxn>
                        <a:cxn ang="T110">
                          <a:pos x="T8" y="T9"/>
                        </a:cxn>
                        <a:cxn ang="T111">
                          <a:pos x="T10" y="T11"/>
                        </a:cxn>
                        <a:cxn ang="T112">
                          <a:pos x="T12" y="T13"/>
                        </a:cxn>
                        <a:cxn ang="T113">
                          <a:pos x="T14" y="T15"/>
                        </a:cxn>
                        <a:cxn ang="T114">
                          <a:pos x="T16" y="T17"/>
                        </a:cxn>
                        <a:cxn ang="T115">
                          <a:pos x="T18" y="T19"/>
                        </a:cxn>
                        <a:cxn ang="T116">
                          <a:pos x="T20" y="T21"/>
                        </a:cxn>
                        <a:cxn ang="T117">
                          <a:pos x="T22" y="T23"/>
                        </a:cxn>
                        <a:cxn ang="T118">
                          <a:pos x="T24" y="T25"/>
                        </a:cxn>
                        <a:cxn ang="T119">
                          <a:pos x="T26" y="T27"/>
                        </a:cxn>
                        <a:cxn ang="T120">
                          <a:pos x="T28" y="T29"/>
                        </a:cxn>
                        <a:cxn ang="T121">
                          <a:pos x="T30" y="T31"/>
                        </a:cxn>
                        <a:cxn ang="T122">
                          <a:pos x="T32" y="T33"/>
                        </a:cxn>
                        <a:cxn ang="T123">
                          <a:pos x="T34" y="T35"/>
                        </a:cxn>
                        <a:cxn ang="T124">
                          <a:pos x="T36" y="T37"/>
                        </a:cxn>
                        <a:cxn ang="T125">
                          <a:pos x="T38" y="T39"/>
                        </a:cxn>
                        <a:cxn ang="T126">
                          <a:pos x="T40" y="T41"/>
                        </a:cxn>
                        <a:cxn ang="T127">
                          <a:pos x="T42" y="T43"/>
                        </a:cxn>
                        <a:cxn ang="T128">
                          <a:pos x="T44" y="T45"/>
                        </a:cxn>
                        <a:cxn ang="T129">
                          <a:pos x="T46" y="T47"/>
                        </a:cxn>
                        <a:cxn ang="T130">
                          <a:pos x="T48" y="T49"/>
                        </a:cxn>
                        <a:cxn ang="T131">
                          <a:pos x="T50" y="T51"/>
                        </a:cxn>
                        <a:cxn ang="T132">
                          <a:pos x="T52" y="T53"/>
                        </a:cxn>
                        <a:cxn ang="T133">
                          <a:pos x="T54" y="T55"/>
                        </a:cxn>
                        <a:cxn ang="T134">
                          <a:pos x="T56" y="T57"/>
                        </a:cxn>
                        <a:cxn ang="T135">
                          <a:pos x="T58" y="T59"/>
                        </a:cxn>
                        <a:cxn ang="T136">
                          <a:pos x="T60" y="T61"/>
                        </a:cxn>
                        <a:cxn ang="T137">
                          <a:pos x="T62" y="T63"/>
                        </a:cxn>
                        <a:cxn ang="T138">
                          <a:pos x="T64" y="T65"/>
                        </a:cxn>
                        <a:cxn ang="T139">
                          <a:pos x="T66" y="T67"/>
                        </a:cxn>
                        <a:cxn ang="T140">
                          <a:pos x="T68" y="T69"/>
                        </a:cxn>
                        <a:cxn ang="T141">
                          <a:pos x="T70" y="T71"/>
                        </a:cxn>
                        <a:cxn ang="T142">
                          <a:pos x="T72" y="T73"/>
                        </a:cxn>
                        <a:cxn ang="T143">
                          <a:pos x="T74" y="T75"/>
                        </a:cxn>
                        <a:cxn ang="T144">
                          <a:pos x="T76" y="T77"/>
                        </a:cxn>
                        <a:cxn ang="T145">
                          <a:pos x="T78" y="T79"/>
                        </a:cxn>
                        <a:cxn ang="T146">
                          <a:pos x="T80" y="T81"/>
                        </a:cxn>
                        <a:cxn ang="T147">
                          <a:pos x="T82" y="T83"/>
                        </a:cxn>
                        <a:cxn ang="T148">
                          <a:pos x="T84" y="T85"/>
                        </a:cxn>
                        <a:cxn ang="T149">
                          <a:pos x="T86" y="T87"/>
                        </a:cxn>
                        <a:cxn ang="T150">
                          <a:pos x="T88" y="T89"/>
                        </a:cxn>
                        <a:cxn ang="T151">
                          <a:pos x="T90" y="T91"/>
                        </a:cxn>
                        <a:cxn ang="T152">
                          <a:pos x="T92" y="T93"/>
                        </a:cxn>
                        <a:cxn ang="T153">
                          <a:pos x="T94" y="T95"/>
                        </a:cxn>
                        <a:cxn ang="T154">
                          <a:pos x="T96" y="T97"/>
                        </a:cxn>
                        <a:cxn ang="T155">
                          <a:pos x="T98" y="T99"/>
                        </a:cxn>
                        <a:cxn ang="T156">
                          <a:pos x="T100" y="T101"/>
                        </a:cxn>
                        <a:cxn ang="T157">
                          <a:pos x="T102" y="T103"/>
                        </a:cxn>
                        <a:cxn ang="T158">
                          <a:pos x="T104" y="T105"/>
                        </a:cxn>
                      </a:cxnLst>
                      <a:rect l="T159" t="T160" r="T161" b="T162"/>
                      <a:pathLst>
                        <a:path w="1321" h="712">
                          <a:moveTo>
                            <a:pt x="1301" y="401"/>
                          </a:moveTo>
                          <a:lnTo>
                            <a:pt x="1317" y="442"/>
                          </a:lnTo>
                          <a:lnTo>
                            <a:pt x="1321" y="481"/>
                          </a:lnTo>
                          <a:lnTo>
                            <a:pt x="1315" y="516"/>
                          </a:lnTo>
                          <a:lnTo>
                            <a:pt x="1298" y="550"/>
                          </a:lnTo>
                          <a:lnTo>
                            <a:pt x="1272" y="579"/>
                          </a:lnTo>
                          <a:lnTo>
                            <a:pt x="1239" y="604"/>
                          </a:lnTo>
                          <a:lnTo>
                            <a:pt x="1196" y="628"/>
                          </a:lnTo>
                          <a:lnTo>
                            <a:pt x="1147" y="649"/>
                          </a:lnTo>
                          <a:lnTo>
                            <a:pt x="1092" y="667"/>
                          </a:lnTo>
                          <a:lnTo>
                            <a:pt x="1031" y="683"/>
                          </a:lnTo>
                          <a:lnTo>
                            <a:pt x="967" y="694"/>
                          </a:lnTo>
                          <a:lnTo>
                            <a:pt x="896" y="704"/>
                          </a:lnTo>
                          <a:lnTo>
                            <a:pt x="824" y="710"/>
                          </a:lnTo>
                          <a:lnTo>
                            <a:pt x="795" y="712"/>
                          </a:lnTo>
                          <a:lnTo>
                            <a:pt x="476" y="712"/>
                          </a:lnTo>
                          <a:lnTo>
                            <a:pt x="472" y="712"/>
                          </a:lnTo>
                          <a:lnTo>
                            <a:pt x="409" y="708"/>
                          </a:lnTo>
                          <a:lnTo>
                            <a:pt x="348" y="704"/>
                          </a:lnTo>
                          <a:lnTo>
                            <a:pt x="290" y="696"/>
                          </a:lnTo>
                          <a:lnTo>
                            <a:pt x="235" y="689"/>
                          </a:lnTo>
                          <a:lnTo>
                            <a:pt x="186" y="677"/>
                          </a:lnTo>
                          <a:lnTo>
                            <a:pt x="141" y="663"/>
                          </a:lnTo>
                          <a:lnTo>
                            <a:pt x="102" y="648"/>
                          </a:lnTo>
                          <a:lnTo>
                            <a:pt x="67" y="630"/>
                          </a:lnTo>
                          <a:lnTo>
                            <a:pt x="39" y="608"/>
                          </a:lnTo>
                          <a:lnTo>
                            <a:pt x="18" y="583"/>
                          </a:lnTo>
                          <a:lnTo>
                            <a:pt x="6" y="554"/>
                          </a:lnTo>
                          <a:lnTo>
                            <a:pt x="0" y="524"/>
                          </a:lnTo>
                          <a:lnTo>
                            <a:pt x="0" y="520"/>
                          </a:lnTo>
                          <a:lnTo>
                            <a:pt x="4" y="487"/>
                          </a:lnTo>
                          <a:lnTo>
                            <a:pt x="16" y="446"/>
                          </a:lnTo>
                          <a:lnTo>
                            <a:pt x="51" y="370"/>
                          </a:lnTo>
                          <a:lnTo>
                            <a:pt x="94" y="299"/>
                          </a:lnTo>
                          <a:lnTo>
                            <a:pt x="147" y="235"/>
                          </a:lnTo>
                          <a:lnTo>
                            <a:pt x="204" y="176"/>
                          </a:lnTo>
                          <a:lnTo>
                            <a:pt x="270" y="125"/>
                          </a:lnTo>
                          <a:lnTo>
                            <a:pt x="341" y="82"/>
                          </a:lnTo>
                          <a:lnTo>
                            <a:pt x="415" y="47"/>
                          </a:lnTo>
                          <a:lnTo>
                            <a:pt x="497" y="21"/>
                          </a:lnTo>
                          <a:lnTo>
                            <a:pt x="581" y="6"/>
                          </a:lnTo>
                          <a:lnTo>
                            <a:pt x="667" y="0"/>
                          </a:lnTo>
                          <a:lnTo>
                            <a:pt x="759" y="6"/>
                          </a:lnTo>
                          <a:lnTo>
                            <a:pt x="847" y="23"/>
                          </a:lnTo>
                          <a:lnTo>
                            <a:pt x="932" y="53"/>
                          </a:lnTo>
                          <a:lnTo>
                            <a:pt x="1010" y="90"/>
                          </a:lnTo>
                          <a:lnTo>
                            <a:pt x="1082" y="137"/>
                          </a:lnTo>
                          <a:lnTo>
                            <a:pt x="1149" y="194"/>
                          </a:lnTo>
                          <a:lnTo>
                            <a:pt x="1208" y="256"/>
                          </a:lnTo>
                          <a:lnTo>
                            <a:pt x="1258" y="325"/>
                          </a:lnTo>
                          <a:lnTo>
                            <a:pt x="1301" y="401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chemeClr val="tx1"/>
                        </a:gs>
                        <a:gs pos="100000">
                          <a:srgbClr val="FFE101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22539" name="그룹 50"/>
              <p:cNvGrpSpPr>
                <a:grpSpLocks/>
              </p:cNvGrpSpPr>
              <p:nvPr/>
            </p:nvGrpSpPr>
            <p:grpSpPr bwMode="auto">
              <a:xfrm>
                <a:off x="1800332" y="2769376"/>
                <a:ext cx="6959129" cy="1004303"/>
                <a:chOff x="1800332" y="2697938"/>
                <a:chExt cx="6959129" cy="1004303"/>
              </a:xfrm>
            </p:grpSpPr>
            <p:grpSp>
              <p:nvGrpSpPr>
                <p:cNvPr id="22540" name="그룹 46"/>
                <p:cNvGrpSpPr>
                  <a:grpSpLocks/>
                </p:cNvGrpSpPr>
                <p:nvPr/>
              </p:nvGrpSpPr>
              <p:grpSpPr bwMode="auto">
                <a:xfrm>
                  <a:off x="1800332" y="2710474"/>
                  <a:ext cx="1583263" cy="657266"/>
                  <a:chOff x="1085952" y="2639036"/>
                  <a:chExt cx="1583263" cy="657266"/>
                </a:xfrm>
              </p:grpSpPr>
              <p:sp>
                <p:nvSpPr>
                  <p:cNvPr id="29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85952" y="2639036"/>
                    <a:ext cx="1546527" cy="60066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kumimoji="0" lang="en-US" altLang="ko-KR" sz="2400" dirty="0" smtClean="0">
                        <a:solidFill>
                          <a:srgbClr val="9B96D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</a:rPr>
                      <a:t>1998~ 2003</a:t>
                    </a:r>
                    <a:endParaRPr kumimoji="0" lang="en-US" altLang="ko-KR" sz="2400" dirty="0">
                      <a:solidFill>
                        <a:srgbClr val="9B96DC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Verdana" pitchFamily="34" charset="0"/>
                    </a:endParaRPr>
                  </a:p>
                </p:txBody>
              </p:sp>
              <p:sp>
                <p:nvSpPr>
                  <p:cNvPr id="22544" name="Oval 26"/>
                  <p:cNvSpPr>
                    <a:spLocks noChangeArrowheads="1"/>
                  </p:cNvSpPr>
                  <p:nvPr/>
                </p:nvSpPr>
                <p:spPr bwMode="gray">
                  <a:xfrm>
                    <a:off x="2440615" y="3067702"/>
                    <a:ext cx="228600" cy="22860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B67FF3"/>
                      </a:gs>
                      <a:gs pos="100000">
                        <a:srgbClr val="543B70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휴먼엑스포" panose="02030504000101010101" pitchFamily="18" charset="-127"/>
                      <a:ea typeface="휴먼엑스포" panose="02030504000101010101" pitchFamily="18" charset="-127"/>
                    </a:endParaRPr>
                  </a:p>
                </p:txBody>
              </p:sp>
            </p:grpSp>
            <p:sp>
              <p:nvSpPr>
                <p:cNvPr id="22541" name="AutoShape 29"/>
                <p:cNvSpPr>
                  <a:spLocks noChangeArrowheads="1"/>
                </p:cNvSpPr>
                <p:nvPr/>
              </p:nvSpPr>
              <p:spPr bwMode="gray">
                <a:xfrm flipH="1">
                  <a:off x="3409745" y="2697938"/>
                  <a:ext cx="5349714" cy="1004303"/>
                </a:xfrm>
                <a:prstGeom prst="homePlate">
                  <a:avLst>
                    <a:gd name="adj" fmla="val 37721"/>
                  </a:avLst>
                </a:prstGeom>
                <a:gradFill rotWithShape="1">
                  <a:gsLst>
                    <a:gs pos="0">
                      <a:srgbClr val="9B96DC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B96DC"/>
                  </a:extrusionClr>
                  <a:contourClr>
                    <a:srgbClr val="9B96DC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1800">
                    <a:latin typeface="휴먼엑스포" panose="02030504000101010101" pitchFamily="18" charset="-127"/>
                    <a:ea typeface="휴먼엑스포" panose="02030504000101010101" pitchFamily="18" charset="-127"/>
                  </a:endParaRPr>
                </a:p>
              </p:txBody>
            </p:sp>
            <p:sp>
              <p:nvSpPr>
                <p:cNvPr id="22542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758080" y="2710474"/>
                  <a:ext cx="5001381" cy="9149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/>
                    <a:t>1998</a:t>
                  </a:r>
                  <a:r>
                    <a:rPr kumimoji="0" lang="ko-KR" altLang="en-US" sz="2000" dirty="0" smtClean="0"/>
                    <a:t>년</a:t>
                  </a:r>
                  <a:r>
                    <a:rPr kumimoji="0" lang="en-US" altLang="ko-KR" sz="2000" dirty="0" smtClean="0"/>
                    <a:t>11</a:t>
                  </a:r>
                  <a:r>
                    <a:rPr kumimoji="0" lang="ko-KR" altLang="en-US" sz="2000" dirty="0" smtClean="0"/>
                    <a:t>월 </a:t>
                  </a:r>
                  <a:r>
                    <a:rPr kumimoji="0" lang="ko-KR" altLang="en-US" sz="2000" dirty="0" err="1" smtClean="0"/>
                    <a:t>밴처기업지정</a:t>
                  </a:r>
                  <a:r>
                    <a:rPr kumimoji="0" lang="en-US" altLang="ko-KR" sz="2000" dirty="0" smtClean="0"/>
                    <a:t>.</a:t>
                  </a:r>
                  <a:r>
                    <a:rPr kumimoji="0" lang="ko-KR" altLang="en-US" sz="2000" dirty="0" smtClean="0"/>
                    <a:t>특허청장상수상</a:t>
                  </a:r>
                  <a:r>
                    <a:rPr kumimoji="0" lang="en-US" altLang="ko-KR" sz="2000" dirty="0" smtClean="0"/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/>
                    <a:t>1999</a:t>
                  </a:r>
                  <a:r>
                    <a:rPr kumimoji="0" lang="ko-KR" altLang="en-US" sz="2000" dirty="0" smtClean="0"/>
                    <a:t>년 </a:t>
                  </a:r>
                  <a:r>
                    <a:rPr kumimoji="0" lang="en-US" altLang="ko-KR" sz="2000" dirty="0" smtClean="0"/>
                    <a:t>2</a:t>
                  </a:r>
                  <a:r>
                    <a:rPr kumimoji="0" lang="ko-KR" altLang="en-US" sz="2000" dirty="0" smtClean="0"/>
                    <a:t>월 해외인증유럽규격 </a:t>
                  </a:r>
                  <a:r>
                    <a:rPr kumimoji="0" lang="en-US" altLang="ko-KR" sz="2000" dirty="0" smtClean="0"/>
                    <a:t>CE </a:t>
                  </a:r>
                  <a:r>
                    <a:rPr kumimoji="0" lang="ko-KR" altLang="en-US" sz="2000" dirty="0" smtClean="0"/>
                    <a:t>획득</a:t>
                  </a:r>
                  <a:r>
                    <a:rPr kumimoji="0" lang="en-US" altLang="ko-KR" sz="2000" dirty="0" smtClean="0"/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/>
                    <a:t>2001</a:t>
                  </a:r>
                  <a:r>
                    <a:rPr kumimoji="0" lang="ko-KR" altLang="en-US" sz="2000" dirty="0" smtClean="0"/>
                    <a:t>년 </a:t>
                  </a:r>
                  <a:r>
                    <a:rPr kumimoji="0" lang="en-US" altLang="ko-KR" sz="2000" dirty="0" smtClean="0"/>
                    <a:t>9</a:t>
                  </a:r>
                  <a:r>
                    <a:rPr kumimoji="0" lang="ko-KR" altLang="en-US" sz="2000" dirty="0" smtClean="0"/>
                    <a:t>월 중소기업청장상수상</a:t>
                  </a:r>
                  <a:r>
                    <a:rPr kumimoji="0" lang="en-US" altLang="ko-KR" sz="2000" dirty="0" smtClean="0"/>
                    <a:t>(</a:t>
                  </a:r>
                  <a:r>
                    <a:rPr kumimoji="0" lang="ko-KR" altLang="en-US" sz="2000" dirty="0" smtClean="0"/>
                    <a:t>기술혁신</a:t>
                  </a:r>
                  <a:r>
                    <a:rPr kumimoji="0" lang="en-US" altLang="ko-KR" sz="2000" dirty="0" smtClean="0"/>
                    <a:t>)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/>
                    <a:t>2003</a:t>
                  </a:r>
                  <a:r>
                    <a:rPr kumimoji="0" lang="ko-KR" altLang="en-US" sz="2000" dirty="0" smtClean="0"/>
                    <a:t>년</a:t>
                  </a:r>
                  <a:r>
                    <a:rPr kumimoji="0" lang="en-US" altLang="ko-KR" sz="2000" dirty="0"/>
                    <a:t> </a:t>
                  </a:r>
                  <a:r>
                    <a:rPr kumimoji="0" lang="en-US" altLang="ko-KR" sz="2000" dirty="0" smtClean="0"/>
                    <a:t>2</a:t>
                  </a:r>
                  <a:r>
                    <a:rPr kumimoji="0" lang="ko-KR" altLang="en-US" sz="2000" dirty="0" smtClean="0"/>
                    <a:t>월 향</a:t>
                  </a:r>
                  <a:r>
                    <a:rPr kumimoji="0" lang="en-US" altLang="ko-KR" sz="2000" dirty="0" smtClean="0"/>
                    <a:t>,</a:t>
                  </a:r>
                  <a:r>
                    <a:rPr kumimoji="0" lang="ko-KR" altLang="en-US" sz="2000" dirty="0" err="1" smtClean="0"/>
                    <a:t>소취성분</a:t>
                  </a:r>
                  <a:r>
                    <a:rPr kumimoji="0" lang="ko-KR" altLang="en-US" sz="2000" dirty="0" smtClean="0"/>
                    <a:t> 발산 특허획득</a:t>
                  </a:r>
                  <a:r>
                    <a:rPr kumimoji="0" lang="en-US" altLang="ko-KR" sz="2000" dirty="0" smtClean="0"/>
                    <a:t>.</a:t>
                  </a:r>
                </a:p>
              </p:txBody>
            </p:sp>
          </p:grpSp>
        </p:grpSp>
      </p:grpSp>
      <p:sp>
        <p:nvSpPr>
          <p:cNvPr id="40" name="TextBox 16"/>
          <p:cNvSpPr txBox="1">
            <a:spLocks noChangeArrowheads="1"/>
          </p:cNvSpPr>
          <p:nvPr/>
        </p:nvSpPr>
        <p:spPr bwMode="auto">
          <a:xfrm>
            <a:off x="264682" y="160406"/>
            <a:ext cx="691276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협력업체  연혁 </a:t>
            </a:r>
            <a:r>
              <a:rPr lang="en-US" altLang="ko-KR" sz="4000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4000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공기살균</a:t>
            </a:r>
            <a:r>
              <a:rPr lang="ko-KR" altLang="en-US" sz="40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</a:t>
            </a:r>
            <a:r>
              <a:rPr lang="en-US" altLang="ko-KR" sz="4000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4000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54427" y="6096423"/>
            <a:ext cx="59480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2000" dirty="0">
                <a:solidFill>
                  <a:srgbClr val="000000"/>
                </a:solidFill>
                <a:latin typeface="굴림"/>
                <a:ea typeface="굴림"/>
              </a:rPr>
              <a:t>2016</a:t>
            </a:r>
            <a:r>
              <a:rPr kumimoji="0" lang="ko-KR" altLang="en-US" sz="2000" dirty="0">
                <a:solidFill>
                  <a:srgbClr val="000000"/>
                </a:solidFill>
                <a:latin typeface="굴림"/>
                <a:ea typeface="굴림"/>
              </a:rPr>
              <a:t>년 </a:t>
            </a:r>
            <a:r>
              <a:rPr kumimoji="0" lang="ko-KR" altLang="en-US" sz="2000" dirty="0" err="1">
                <a:solidFill>
                  <a:srgbClr val="FF0000"/>
                </a:solidFill>
                <a:latin typeface="굴림"/>
                <a:ea typeface="굴림"/>
              </a:rPr>
              <a:t>수피아</a:t>
            </a:r>
            <a:r>
              <a:rPr kumimoji="0" lang="ko-KR" altLang="en-US" sz="2000" dirty="0">
                <a:solidFill>
                  <a:srgbClr val="FF0000"/>
                </a:solidFill>
                <a:latin typeface="굴림"/>
                <a:ea typeface="굴림"/>
              </a:rPr>
              <a:t>㈜ 와 산소시스템 </a:t>
            </a:r>
            <a:r>
              <a:rPr kumimoji="0" lang="en-US" altLang="ko-KR" sz="2000" dirty="0">
                <a:solidFill>
                  <a:srgbClr val="FF0000"/>
                </a:solidFill>
                <a:latin typeface="굴림"/>
                <a:ea typeface="굴림"/>
              </a:rPr>
              <a:t>OEM</a:t>
            </a:r>
            <a:r>
              <a:rPr kumimoji="0" lang="ko-KR" altLang="en-US" sz="2000" dirty="0" err="1">
                <a:solidFill>
                  <a:srgbClr val="FF0000"/>
                </a:solidFill>
                <a:latin typeface="굴림"/>
                <a:ea typeface="굴림"/>
              </a:rPr>
              <a:t>게약</a:t>
            </a:r>
            <a:r>
              <a:rPr kumimoji="0" lang="ko-KR" altLang="en-US" sz="2000" dirty="0">
                <a:solidFill>
                  <a:srgbClr val="FF0000"/>
                </a:solidFill>
                <a:latin typeface="굴림"/>
                <a:ea typeface="굴림"/>
              </a:rPr>
              <a:t> 체결</a:t>
            </a:r>
            <a:endParaRPr kumimoji="0" lang="en-US" altLang="ko-KR" sz="2000" dirty="0">
              <a:solidFill>
                <a:srgbClr val="FF0000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81129252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4616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조 직 도</a:t>
              </a:r>
            </a:p>
          </p:txBody>
        </p:sp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78497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pSp>
        <p:nvGrpSpPr>
          <p:cNvPr id="24580" name="그룹 42"/>
          <p:cNvGrpSpPr>
            <a:grpSpLocks/>
          </p:cNvGrpSpPr>
          <p:nvPr/>
        </p:nvGrpSpPr>
        <p:grpSpPr bwMode="auto">
          <a:xfrm>
            <a:off x="234368" y="1551781"/>
            <a:ext cx="8454131" cy="4754563"/>
            <a:chOff x="228442" y="1714500"/>
            <a:chExt cx="8454174" cy="4754207"/>
          </a:xfrm>
        </p:grpSpPr>
        <p:pic>
          <p:nvPicPr>
            <p:cNvPr id="64" name="Picture 9" descr="대나무숲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45803" y="1857353"/>
              <a:ext cx="5544644" cy="461135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softEdge rad="635000"/>
            </a:effectLst>
          </p:spPr>
        </p:pic>
        <p:sp>
          <p:nvSpPr>
            <p:cNvPr id="24585" name="Freeform 43"/>
            <p:cNvSpPr>
              <a:spLocks/>
            </p:cNvSpPr>
            <p:nvPr/>
          </p:nvSpPr>
          <p:spPr bwMode="auto">
            <a:xfrm>
              <a:off x="881063" y="3730626"/>
              <a:ext cx="1457325" cy="698500"/>
            </a:xfrm>
            <a:custGeom>
              <a:avLst/>
              <a:gdLst>
                <a:gd name="T0" fmla="*/ 0 w 998"/>
                <a:gd name="T1" fmla="*/ 2147483646 h 771"/>
                <a:gd name="T2" fmla="*/ 0 w 998"/>
                <a:gd name="T3" fmla="*/ 0 h 771"/>
                <a:gd name="T4" fmla="*/ 2147483646 w 998"/>
                <a:gd name="T5" fmla="*/ 0 h 771"/>
                <a:gd name="T6" fmla="*/ 2147483646 w 998"/>
                <a:gd name="T7" fmla="*/ 2147483646 h 7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8"/>
                <a:gd name="T13" fmla="*/ 0 h 771"/>
                <a:gd name="T14" fmla="*/ 998 w 998"/>
                <a:gd name="T15" fmla="*/ 771 h 7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8" h="771">
                  <a:moveTo>
                    <a:pt x="0" y="771"/>
                  </a:moveTo>
                  <a:lnTo>
                    <a:pt x="0" y="0"/>
                  </a:lnTo>
                  <a:lnTo>
                    <a:pt x="998" y="0"/>
                  </a:lnTo>
                  <a:lnTo>
                    <a:pt x="998" y="771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586" name="Text Box 25"/>
            <p:cNvSpPr txBox="1">
              <a:spLocks noChangeArrowheads="1"/>
            </p:cNvSpPr>
            <p:nvPr/>
          </p:nvSpPr>
          <p:spPr bwMode="auto">
            <a:xfrm>
              <a:off x="228442" y="4714901"/>
              <a:ext cx="1267490" cy="338529"/>
            </a:xfrm>
            <a:prstGeom prst="rect">
              <a:avLst/>
            </a:prstGeom>
            <a:solidFill>
              <a:srgbClr val="CCFFCC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FFCC"/>
              </a:extrusionClr>
              <a:contourClr>
                <a:srgbClr val="CCFFCC"/>
              </a:contourClr>
            </a:sp3d>
          </p:spPr>
          <p:txBody>
            <a:bodyPr wrap="square">
              <a:spAutoFit/>
              <a:flatTx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fontAlgn="ctr" hangingPunct="1">
                <a:spcBef>
                  <a:spcPct val="50000"/>
                </a:spcBef>
                <a:buFontTx/>
                <a:buNone/>
              </a:pPr>
              <a:r>
                <a:rPr lang="ko-KR" altLang="en-US" sz="1600" dirty="0" smtClean="0">
                  <a:latin typeface="굴림체" panose="020B0609000101010101" pitchFamily="49" charset="-127"/>
                  <a:ea typeface="굴림체" panose="020B0609000101010101" pitchFamily="49" charset="-127"/>
                </a:rPr>
                <a:t>대리점   </a:t>
              </a:r>
              <a:endPara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24587" name="Freeform 45"/>
            <p:cNvSpPr>
              <a:spLocks/>
            </p:cNvSpPr>
            <p:nvPr/>
          </p:nvSpPr>
          <p:spPr bwMode="auto">
            <a:xfrm>
              <a:off x="1652588" y="2435225"/>
              <a:ext cx="3419475" cy="431800"/>
            </a:xfrm>
            <a:custGeom>
              <a:avLst/>
              <a:gdLst>
                <a:gd name="T0" fmla="*/ 0 w 2949"/>
                <a:gd name="T1" fmla="*/ 2147483646 h 272"/>
                <a:gd name="T2" fmla="*/ 0 w 2949"/>
                <a:gd name="T3" fmla="*/ 0 h 272"/>
                <a:gd name="T4" fmla="*/ 2147483646 w 2949"/>
                <a:gd name="T5" fmla="*/ 0 h 272"/>
                <a:gd name="T6" fmla="*/ 2147483646 w 2949"/>
                <a:gd name="T7" fmla="*/ 2147483646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49"/>
                <a:gd name="T13" fmla="*/ 0 h 272"/>
                <a:gd name="T14" fmla="*/ 2949 w 2949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49" h="272">
                  <a:moveTo>
                    <a:pt x="0" y="272"/>
                  </a:moveTo>
                  <a:lnTo>
                    <a:pt x="0" y="0"/>
                  </a:lnTo>
                  <a:lnTo>
                    <a:pt x="2949" y="0"/>
                  </a:lnTo>
                  <a:lnTo>
                    <a:pt x="2949" y="226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588" name="Text Box 24"/>
            <p:cNvSpPr txBox="1">
              <a:spLocks noChangeArrowheads="1"/>
            </p:cNvSpPr>
            <p:nvPr/>
          </p:nvSpPr>
          <p:spPr bwMode="auto">
            <a:xfrm>
              <a:off x="1604294" y="4707355"/>
              <a:ext cx="1311275" cy="346075"/>
            </a:xfrm>
            <a:prstGeom prst="rect">
              <a:avLst/>
            </a:prstGeom>
            <a:solidFill>
              <a:srgbClr val="CCFFCC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FFCC"/>
              </a:extrusionClr>
              <a:contourClr>
                <a:srgbClr val="CCFFCC"/>
              </a:contourClr>
            </a:sp3d>
          </p:spPr>
          <p:txBody>
            <a:bodyPr>
              <a:spAutoFit/>
              <a:flatTx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fontAlgn="ctr" hangingPunct="1">
                <a:spcBef>
                  <a:spcPct val="50000"/>
                </a:spcBef>
                <a:buFontTx/>
                <a:buNone/>
              </a:pPr>
              <a:r>
                <a:rPr lang="ko-KR" altLang="en-US" sz="1600" dirty="0" smtClean="0">
                  <a:latin typeface="굴림체" panose="020B0609000101010101" pitchFamily="49" charset="-127"/>
                  <a:ea typeface="굴림체" panose="020B0609000101010101" pitchFamily="49" charset="-127"/>
                </a:rPr>
                <a:t>지 사</a:t>
              </a:r>
              <a:endPara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24589" name="Freeform 38"/>
            <p:cNvSpPr>
              <a:spLocks/>
            </p:cNvSpPr>
            <p:nvPr/>
          </p:nvSpPr>
          <p:spPr bwMode="auto">
            <a:xfrm>
              <a:off x="3873501" y="3571875"/>
              <a:ext cx="2476500" cy="431800"/>
            </a:xfrm>
            <a:custGeom>
              <a:avLst/>
              <a:gdLst>
                <a:gd name="T0" fmla="*/ 0 w 3130"/>
                <a:gd name="T1" fmla="*/ 2147483646 h 453"/>
                <a:gd name="T2" fmla="*/ 0 w 3130"/>
                <a:gd name="T3" fmla="*/ 0 h 453"/>
                <a:gd name="T4" fmla="*/ 2147483646 w 3130"/>
                <a:gd name="T5" fmla="*/ 0 h 453"/>
                <a:gd name="T6" fmla="*/ 2147483646 w 3130"/>
                <a:gd name="T7" fmla="*/ 2147483646 h 4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30"/>
                <a:gd name="T13" fmla="*/ 0 h 453"/>
                <a:gd name="T14" fmla="*/ 3130 w 3130"/>
                <a:gd name="T15" fmla="*/ 453 h 4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30" h="453">
                  <a:moveTo>
                    <a:pt x="0" y="453"/>
                  </a:moveTo>
                  <a:lnTo>
                    <a:pt x="0" y="0"/>
                  </a:lnTo>
                  <a:lnTo>
                    <a:pt x="3130" y="0"/>
                  </a:lnTo>
                  <a:lnTo>
                    <a:pt x="3130" y="453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4590" name="그룹 41"/>
            <p:cNvGrpSpPr>
              <a:grpSpLocks/>
            </p:cNvGrpSpPr>
            <p:nvPr/>
          </p:nvGrpSpPr>
          <p:grpSpPr bwMode="auto">
            <a:xfrm>
              <a:off x="5643563" y="4714876"/>
              <a:ext cx="1387475" cy="840294"/>
              <a:chOff x="5500694" y="4286254"/>
              <a:chExt cx="1387120" cy="840290"/>
            </a:xfrm>
          </p:grpSpPr>
          <p:sp>
            <p:nvSpPr>
              <p:cNvPr id="24608" name="Text Box 21"/>
              <p:cNvSpPr txBox="1">
                <a:spLocks noChangeArrowheads="1"/>
              </p:cNvSpPr>
              <p:nvPr/>
            </p:nvSpPr>
            <p:spPr bwMode="auto">
              <a:xfrm>
                <a:off x="5500694" y="4787991"/>
                <a:ext cx="1387120" cy="338553"/>
              </a:xfrm>
              <a:prstGeom prst="rect">
                <a:avLst/>
              </a:prstGeom>
              <a:solidFill>
                <a:srgbClr val="EBF3D9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EBF3D9"/>
                </a:extrusionClr>
                <a:contourClr>
                  <a:srgbClr val="EBF3D9"/>
                </a:contourClr>
              </a:sp3d>
            </p:spPr>
            <p:txBody>
              <a:bodyPr>
                <a:spAutoFit/>
                <a:flatTx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fontAlgn="ctr" hangingPunct="1">
                  <a:spcBef>
                    <a:spcPct val="50000"/>
                  </a:spcBef>
                  <a:buFontTx/>
                  <a:buNone/>
                </a:pPr>
                <a:r>
                  <a:rPr lang="en-US" altLang="ko-KR" sz="1600">
                    <a:solidFill>
                      <a:srgbClr val="0000FF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A/S </a:t>
                </a:r>
                <a:r>
                  <a:rPr lang="ko-KR" altLang="en-US" sz="1600">
                    <a:solidFill>
                      <a:srgbClr val="0000FF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팀</a:t>
                </a:r>
              </a:p>
            </p:txBody>
          </p:sp>
          <p:sp>
            <p:nvSpPr>
              <p:cNvPr id="24609" name="Text Box 22"/>
              <p:cNvSpPr txBox="1">
                <a:spLocks noChangeArrowheads="1"/>
              </p:cNvSpPr>
              <p:nvPr/>
            </p:nvSpPr>
            <p:spPr bwMode="auto">
              <a:xfrm>
                <a:off x="5500694" y="4286254"/>
                <a:ext cx="1387120" cy="338552"/>
              </a:xfrm>
              <a:prstGeom prst="rect">
                <a:avLst/>
              </a:prstGeom>
              <a:solidFill>
                <a:srgbClr val="EBF3D9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EBF3D9"/>
                </a:extrusionClr>
                <a:contourClr>
                  <a:srgbClr val="EBF3D9"/>
                </a:contourClr>
              </a:sp3d>
            </p:spPr>
            <p:txBody>
              <a:bodyPr>
                <a:spAutoFit/>
                <a:flatTx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fontAlgn="ctr" hangingPunct="1">
                  <a:spcBef>
                    <a:spcPct val="50000"/>
                  </a:spcBef>
                  <a:buFontTx/>
                  <a:buNone/>
                </a:pPr>
                <a:r>
                  <a:rPr lang="en-US" altLang="ko-KR" sz="1600">
                    <a:solidFill>
                      <a:srgbClr val="0000FF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C/S </a:t>
                </a:r>
                <a:r>
                  <a:rPr lang="ko-KR" altLang="en-US" sz="1600">
                    <a:solidFill>
                      <a:srgbClr val="0000FF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팀</a:t>
                </a:r>
              </a:p>
            </p:txBody>
          </p:sp>
        </p:grpSp>
        <p:sp>
          <p:nvSpPr>
            <p:cNvPr id="37" name="Text Box 23"/>
            <p:cNvSpPr txBox="1">
              <a:spLocks noChangeArrowheads="1"/>
            </p:cNvSpPr>
            <p:nvPr/>
          </p:nvSpPr>
          <p:spPr bwMode="auto">
            <a:xfrm>
              <a:off x="3173397" y="4147956"/>
              <a:ext cx="1192218" cy="338112"/>
            </a:xfrm>
            <a:prstGeom prst="rect">
              <a:avLst/>
            </a:prstGeom>
            <a:solidFill>
              <a:srgbClr val="EBF3D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EBF3D9"/>
              </a:extrusionClr>
            </a:sp3d>
          </p:spPr>
          <p:txBody>
            <a:bodyPr>
              <a:spAutoFit/>
              <a:flatTx/>
            </a:bodyPr>
            <a:lstStyle/>
            <a:p>
              <a:pPr algn="ctr" eaLnBrk="1" fontAlgn="ctr" latinLnBrk="1" hangingPunct="1">
                <a:spcBef>
                  <a:spcPct val="50000"/>
                </a:spcBef>
                <a:defRPr/>
              </a:pPr>
              <a:r>
                <a:rPr lang="ko-KR" altLang="en-US" sz="1600" spc="-150" dirty="0" smtClean="0">
                  <a:solidFill>
                    <a:srgbClr val="0000FF"/>
                  </a:solidFill>
                  <a:latin typeface="굴림체" pitchFamily="49" charset="-127"/>
                  <a:ea typeface="굴림체" pitchFamily="49" charset="-127"/>
                </a:rPr>
                <a:t>기 획 팀</a:t>
              </a:r>
              <a:endParaRPr lang="ko-KR" altLang="en-US" sz="1600" spc="-150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24592" name="Text Box 11"/>
            <p:cNvSpPr txBox="1">
              <a:spLocks noChangeArrowheads="1"/>
            </p:cNvSpPr>
            <p:nvPr/>
          </p:nvSpPr>
          <p:spPr bwMode="auto">
            <a:xfrm>
              <a:off x="4433888" y="4148138"/>
              <a:ext cx="1220788" cy="338138"/>
            </a:xfrm>
            <a:prstGeom prst="rect">
              <a:avLst/>
            </a:prstGeom>
            <a:solidFill>
              <a:srgbClr val="EBF3D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EBF3D9"/>
              </a:extrusionClr>
              <a:contourClr>
                <a:srgbClr val="EBF3D9"/>
              </a:contourClr>
            </a:sp3d>
          </p:spPr>
          <p:txBody>
            <a:bodyPr>
              <a:spAutoFit/>
              <a:flatTx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fontAlgn="ctr" hangingPunct="1">
                <a:spcBef>
                  <a:spcPct val="50000"/>
                </a:spcBef>
                <a:buFontTx/>
                <a:buNone/>
              </a:pPr>
              <a:r>
                <a:rPr lang="ko-KR" altLang="en-US" sz="1600" dirty="0" err="1" smtClean="0">
                  <a:solidFill>
                    <a:srgbClr val="0000FF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인사관</a:t>
              </a:r>
              <a:r>
                <a:rPr lang="ko-KR" altLang="en-US" sz="1600" dirty="0" err="1">
                  <a:solidFill>
                    <a:srgbClr val="0000FF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리</a:t>
              </a:r>
              <a:r>
                <a:rPr lang="ko-KR" altLang="en-US" sz="1600" dirty="0" err="1" smtClean="0">
                  <a:solidFill>
                    <a:srgbClr val="0000FF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팀</a:t>
              </a:r>
              <a:endParaRPr lang="ko-KR" altLang="en-US" sz="1600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24593" name="Text Box 20"/>
            <p:cNvSpPr txBox="1">
              <a:spLocks noChangeArrowheads="1"/>
            </p:cNvSpPr>
            <p:nvPr/>
          </p:nvSpPr>
          <p:spPr bwMode="auto">
            <a:xfrm>
              <a:off x="5746751" y="4158456"/>
              <a:ext cx="1263650" cy="346075"/>
            </a:xfrm>
            <a:prstGeom prst="rect">
              <a:avLst/>
            </a:prstGeom>
            <a:solidFill>
              <a:srgbClr val="EBF3D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EBF3D9"/>
              </a:extrusionClr>
              <a:contourClr>
                <a:srgbClr val="EBF3D9"/>
              </a:contourClr>
            </a:sp3d>
          </p:spPr>
          <p:txBody>
            <a:bodyPr>
              <a:spAutoFit/>
              <a:flatTx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fontAlgn="ctr" hangingPunct="1">
                <a:spcBef>
                  <a:spcPct val="50000"/>
                </a:spcBef>
                <a:buFontTx/>
                <a:buNone/>
              </a:pPr>
              <a:r>
                <a:rPr lang="ko-KR" altLang="en-US" sz="1600" dirty="0" err="1">
                  <a:solidFill>
                    <a:srgbClr val="0000FF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구매물류팀</a:t>
              </a:r>
              <a:endParaRPr lang="ko-KR" altLang="en-US" sz="1600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24594" name="Freeform 52"/>
            <p:cNvSpPr>
              <a:spLocks/>
            </p:cNvSpPr>
            <p:nvPr/>
          </p:nvSpPr>
          <p:spPr bwMode="auto">
            <a:xfrm>
              <a:off x="5072063" y="2428874"/>
              <a:ext cx="2928938" cy="1643067"/>
            </a:xfrm>
            <a:custGeom>
              <a:avLst/>
              <a:gdLst>
                <a:gd name="T0" fmla="*/ 0 w 1406"/>
                <a:gd name="T1" fmla="*/ 0 h 635"/>
                <a:gd name="T2" fmla="*/ 2147483646 w 1406"/>
                <a:gd name="T3" fmla="*/ 0 h 635"/>
                <a:gd name="T4" fmla="*/ 2147483646 w 1406"/>
                <a:gd name="T5" fmla="*/ 2147483646 h 635"/>
                <a:gd name="T6" fmla="*/ 0 60000 65536"/>
                <a:gd name="T7" fmla="*/ 0 60000 65536"/>
                <a:gd name="T8" fmla="*/ 0 60000 65536"/>
                <a:gd name="T9" fmla="*/ 0 w 1406"/>
                <a:gd name="T10" fmla="*/ 0 h 635"/>
                <a:gd name="T11" fmla="*/ 1406 w 1406"/>
                <a:gd name="T12" fmla="*/ 635 h 6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06" h="635">
                  <a:moveTo>
                    <a:pt x="0" y="0"/>
                  </a:moveTo>
                  <a:lnTo>
                    <a:pt x="1406" y="0"/>
                  </a:lnTo>
                  <a:lnTo>
                    <a:pt x="1406" y="63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596" name="Text Box 47"/>
            <p:cNvSpPr txBox="1">
              <a:spLocks noChangeArrowheads="1"/>
            </p:cNvSpPr>
            <p:nvPr/>
          </p:nvSpPr>
          <p:spPr bwMode="auto">
            <a:xfrm>
              <a:off x="7291078" y="3000375"/>
              <a:ext cx="1391538" cy="346075"/>
            </a:xfrm>
            <a:prstGeom prst="rect">
              <a:avLst/>
            </a:prstGeom>
            <a:solidFill>
              <a:srgbClr val="C0FAE3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0FAE3"/>
              </a:extrusionClr>
              <a:contourClr>
                <a:srgbClr val="C0FAE3"/>
              </a:contourClr>
            </a:sp3d>
          </p:spPr>
          <p:txBody>
            <a:bodyPr>
              <a:spAutoFit/>
              <a:flatTx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fontAlgn="ctr" hangingPunct="1">
                <a:spcBef>
                  <a:spcPct val="50000"/>
                </a:spcBef>
                <a:buFontTx/>
                <a:buNone/>
              </a:pP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생산본부</a:t>
              </a:r>
            </a:p>
          </p:txBody>
        </p:sp>
        <p:sp>
          <p:nvSpPr>
            <p:cNvPr id="24597" name="Line 44"/>
            <p:cNvSpPr>
              <a:spLocks noChangeShapeType="1"/>
            </p:cNvSpPr>
            <p:nvPr/>
          </p:nvSpPr>
          <p:spPr bwMode="auto">
            <a:xfrm flipV="1">
              <a:off x="5072063" y="3214687"/>
              <a:ext cx="1588" cy="3603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598" name="Text Box 29"/>
            <p:cNvSpPr txBox="1">
              <a:spLocks noChangeArrowheads="1"/>
            </p:cNvSpPr>
            <p:nvPr/>
          </p:nvSpPr>
          <p:spPr bwMode="auto">
            <a:xfrm>
              <a:off x="4425951" y="3000375"/>
              <a:ext cx="1320800" cy="346075"/>
            </a:xfrm>
            <a:prstGeom prst="rect">
              <a:avLst/>
            </a:prstGeom>
            <a:solidFill>
              <a:srgbClr val="EBF3D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EBF3D9"/>
              </a:extrusionClr>
              <a:contourClr>
                <a:srgbClr val="EBF3D9"/>
              </a:contourClr>
            </a:sp3d>
          </p:spPr>
          <p:txBody>
            <a:bodyPr>
              <a:spAutoFit/>
              <a:flatTx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fontAlgn="ctr" hangingPunct="1">
                <a:spcBef>
                  <a:spcPct val="50000"/>
                </a:spcBef>
                <a:buFontTx/>
                <a:buNone/>
              </a:pPr>
              <a:r>
                <a:rPr lang="ko-KR" altLang="en-US" sz="1600">
                  <a:solidFill>
                    <a:srgbClr val="0000FF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경영본부</a:t>
              </a:r>
            </a:p>
          </p:txBody>
        </p:sp>
        <p:cxnSp>
          <p:nvCxnSpPr>
            <p:cNvPr id="47" name="직선 연결선 46"/>
            <p:cNvCxnSpPr/>
            <p:nvPr/>
          </p:nvCxnSpPr>
          <p:spPr bwMode="auto">
            <a:xfrm rot="5400000">
              <a:off x="1322388" y="3392362"/>
              <a:ext cx="642889" cy="15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00" name="Text Box 28"/>
            <p:cNvSpPr txBox="1">
              <a:spLocks noChangeArrowheads="1"/>
            </p:cNvSpPr>
            <p:nvPr/>
          </p:nvSpPr>
          <p:spPr bwMode="auto">
            <a:xfrm>
              <a:off x="952501" y="3009900"/>
              <a:ext cx="1331912" cy="346075"/>
            </a:xfrm>
            <a:prstGeom prst="rect">
              <a:avLst/>
            </a:prstGeom>
            <a:solidFill>
              <a:srgbClr val="CCFFCC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FFCC"/>
              </a:extrusionClr>
              <a:contourClr>
                <a:srgbClr val="CCFFCC"/>
              </a:contourClr>
            </a:sp3d>
          </p:spPr>
          <p:txBody>
            <a:bodyPr>
              <a:spAutoFit/>
              <a:flatTx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fontAlgn="ctr" hangingPunct="1">
                <a:spcBef>
                  <a:spcPct val="50000"/>
                </a:spcBef>
                <a:buFontTx/>
                <a:buNone/>
              </a:pPr>
              <a:r>
                <a:rPr lang="ko-KR" altLang="en-US" sz="1600">
                  <a:solidFill>
                    <a:schemeClr val="tx2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영업본부</a:t>
              </a:r>
            </a:p>
          </p:txBody>
        </p:sp>
        <p:cxnSp>
          <p:nvCxnSpPr>
            <p:cNvPr id="49" name="직선 연결선 48"/>
            <p:cNvCxnSpPr/>
            <p:nvPr/>
          </p:nvCxnSpPr>
          <p:spPr bwMode="auto">
            <a:xfrm rot="5400000">
              <a:off x="4751406" y="2106584"/>
              <a:ext cx="642889" cy="15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02" name="Text Box 30"/>
            <p:cNvSpPr txBox="1">
              <a:spLocks noChangeArrowheads="1"/>
            </p:cNvSpPr>
            <p:nvPr/>
          </p:nvSpPr>
          <p:spPr bwMode="auto">
            <a:xfrm>
              <a:off x="4425951" y="1714500"/>
              <a:ext cx="1262062" cy="346075"/>
            </a:xfrm>
            <a:prstGeom prst="rect">
              <a:avLst/>
            </a:prstGeom>
            <a:solidFill>
              <a:srgbClr val="CCFFCC"/>
            </a:solidFill>
            <a:ln w="9525">
              <a:miter lim="800000"/>
              <a:headEnd/>
              <a:tailEnd/>
            </a:ln>
            <a:scene3d>
              <a:camera prst="legacyPerspectiveTop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FFCC"/>
              </a:extrusionClr>
              <a:contourClr>
                <a:srgbClr val="CCFFCC"/>
              </a:contourClr>
            </a:sp3d>
          </p:spPr>
          <p:txBody>
            <a:bodyPr>
              <a:spAutoFit/>
              <a:flatTx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fontAlgn="ctr" hangingPunct="1">
                <a:spcBef>
                  <a:spcPct val="50000"/>
                </a:spcBef>
                <a:buFontTx/>
                <a:buNone/>
              </a:pPr>
              <a:r>
                <a:rPr lang="ko-KR" altLang="en-US" sz="1600">
                  <a:latin typeface="굴림체" panose="020B0609000101010101" pitchFamily="49" charset="-127"/>
                  <a:ea typeface="굴림체" panose="020B0609000101010101" pitchFamily="49" charset="-127"/>
                </a:rPr>
                <a:t>대표이사</a:t>
              </a:r>
            </a:p>
          </p:txBody>
        </p:sp>
      </p:grpSp>
      <p:sp>
        <p:nvSpPr>
          <p:cNvPr id="38" name="Text Box 25"/>
          <p:cNvSpPr txBox="1">
            <a:spLocks noChangeArrowheads="1"/>
          </p:cNvSpPr>
          <p:nvPr/>
        </p:nvSpPr>
        <p:spPr bwMode="auto">
          <a:xfrm>
            <a:off x="7347581" y="4097333"/>
            <a:ext cx="1445408" cy="338554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  <a:contourClr>
              <a:srgbClr val="CCFFCC"/>
            </a:contourClr>
          </a:sp3d>
        </p:spPr>
        <p:txBody>
          <a:bodyPr wrap="square">
            <a:spAutoFit/>
            <a:flatTx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ctr" hangingPunct="1">
              <a:spcBef>
                <a:spcPct val="50000"/>
              </a:spcBef>
              <a:buFontTx/>
              <a:buNone/>
            </a:pP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아산제조법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인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</a:t>
            </a:r>
            <a:endParaRPr lang="ko-KR" altLang="en-US" sz="1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9" name="Text Box 25"/>
          <p:cNvSpPr txBox="1">
            <a:spLocks noChangeArrowheads="1"/>
          </p:cNvSpPr>
          <p:nvPr/>
        </p:nvSpPr>
        <p:spPr bwMode="auto">
          <a:xfrm>
            <a:off x="7305430" y="4657763"/>
            <a:ext cx="1487559" cy="338554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  <a:contourClr>
              <a:srgbClr val="CCFFCC"/>
            </a:contourClr>
          </a:sp3d>
        </p:spPr>
        <p:txBody>
          <a:bodyPr wrap="square">
            <a:spAutoFit/>
            <a:flatTx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ctr" hangingPunct="1">
              <a:spcBef>
                <a:spcPct val="50000"/>
              </a:spcBef>
              <a:buFontTx/>
              <a:buNone/>
            </a:pP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안산제조법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인</a:t>
            </a:r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1y-13-0006.jpg"/>
          <p:cNvPicPr>
            <a:picLocks noChangeAspect="1"/>
          </p:cNvPicPr>
          <p:nvPr/>
        </p:nvPicPr>
        <p:blipFill>
          <a:blip r:embed="rId2" cstate="print"/>
          <a:srcRect l="11923" t="13461" r="7596" b="7692"/>
          <a:stretch>
            <a:fillRect/>
          </a:stretch>
        </p:blipFill>
        <p:spPr>
          <a:xfrm rot="506266">
            <a:off x="3439162" y="4093255"/>
            <a:ext cx="3323146" cy="252313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8675" name="그림 7" descr="그림ㅑㅑㅑ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4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326"/>
          <a:stretch>
            <a:fillRect/>
          </a:stretch>
        </p:blipFill>
        <p:spPr bwMode="auto">
          <a:xfrm>
            <a:off x="938287" y="2132856"/>
            <a:ext cx="4306888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76" name="그룹 9"/>
          <p:cNvGrpSpPr>
            <a:grpSpLocks/>
          </p:cNvGrpSpPr>
          <p:nvPr/>
        </p:nvGrpSpPr>
        <p:grpSpPr bwMode="auto">
          <a:xfrm>
            <a:off x="683568" y="1461765"/>
            <a:ext cx="242887" cy="5400675"/>
            <a:chOff x="1768620" y="1485384"/>
            <a:chExt cx="242312" cy="5400000"/>
          </a:xfrm>
        </p:grpSpPr>
        <p:sp>
          <p:nvSpPr>
            <p:cNvPr id="4" name="직사각형 3"/>
            <p:cNvSpPr/>
            <p:nvPr/>
          </p:nvSpPr>
          <p:spPr>
            <a:xfrm flipH="1">
              <a:off x="1768620" y="1485384"/>
              <a:ext cx="45928" cy="540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 flipH="1">
              <a:off x="1866812" y="1485384"/>
              <a:ext cx="144120" cy="5400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28613" y="1389911"/>
            <a:ext cx="59913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2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Ⅳ. </a:t>
            </a:r>
            <a:r>
              <a:rPr lang="ko-KR" altLang="en-US" sz="32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편백나무산업</a:t>
            </a:r>
            <a:r>
              <a:rPr lang="ko-KR" altLang="en-US" sz="32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소개 및 </a:t>
            </a:r>
            <a:r>
              <a:rPr lang="ko-KR" altLang="en-US" sz="32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비젼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2200275" y="2000250"/>
            <a:ext cx="4729163" cy="1588"/>
          </a:xfrm>
          <a:prstGeom prst="line">
            <a:avLst/>
          </a:prstGeom>
          <a:ln w="28575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14592" y="176943"/>
            <a:ext cx="2256856" cy="1291966"/>
          </a:xfrm>
          <a:prstGeom prst="rect">
            <a:avLst/>
          </a:prstGeom>
          <a:noFill/>
          <a:ln>
            <a:noFill/>
          </a:ln>
          <a:effectLst>
            <a:glow rad="63500">
              <a:srgbClr val="00B0F0">
                <a:alpha val="82000"/>
              </a:srgb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0113" y="2029541"/>
            <a:ext cx="3337100" cy="2132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73664242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그룹 9"/>
          <p:cNvGrpSpPr>
            <a:grpSpLocks/>
          </p:cNvGrpSpPr>
          <p:nvPr/>
        </p:nvGrpSpPr>
        <p:grpSpPr bwMode="auto">
          <a:xfrm>
            <a:off x="0" y="0"/>
            <a:ext cx="9144000" cy="1052736"/>
            <a:chOff x="0" y="0"/>
            <a:chExt cx="9144000" cy="102868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18459" name="TextBox 16"/>
            <p:cNvSpPr txBox="1">
              <a:spLocks noChangeArrowheads="1"/>
            </p:cNvSpPr>
            <p:nvPr/>
          </p:nvSpPr>
          <p:spPr bwMode="auto">
            <a:xfrm>
              <a:off x="467544" y="118909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 err="1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편백나무산</a:t>
              </a:r>
              <a:r>
                <a:rPr lang="ko-KR" altLang="en-US" sz="4000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</a:t>
              </a: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소개</a:t>
              </a:r>
              <a:endPara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052736"/>
            <a:ext cx="1800200" cy="14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056718"/>
            <a:ext cx="1626598" cy="1534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014266945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그룹 9"/>
          <p:cNvGrpSpPr>
            <a:grpSpLocks/>
          </p:cNvGrpSpPr>
          <p:nvPr/>
        </p:nvGrpSpPr>
        <p:grpSpPr bwMode="auto">
          <a:xfrm>
            <a:off x="0" y="0"/>
            <a:ext cx="9144000" cy="1052736"/>
            <a:chOff x="0" y="0"/>
            <a:chExt cx="9144000" cy="102868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18459" name="TextBox 16"/>
            <p:cNvSpPr txBox="1">
              <a:spLocks noChangeArrowheads="1"/>
            </p:cNvSpPr>
            <p:nvPr/>
          </p:nvSpPr>
          <p:spPr bwMode="auto">
            <a:xfrm>
              <a:off x="467544" y="118909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 err="1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편백나무산</a:t>
              </a:r>
              <a:r>
                <a:rPr lang="ko-KR" altLang="en-US" sz="4000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</a:t>
              </a: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소개</a:t>
              </a:r>
              <a:endPara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32" y="1484784"/>
            <a:ext cx="9132168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052736"/>
            <a:ext cx="2952328" cy="2625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777254113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그룹 9"/>
          <p:cNvGrpSpPr>
            <a:grpSpLocks/>
          </p:cNvGrpSpPr>
          <p:nvPr/>
        </p:nvGrpSpPr>
        <p:grpSpPr bwMode="auto">
          <a:xfrm>
            <a:off x="0" y="1"/>
            <a:ext cx="9144000" cy="1015572"/>
            <a:chOff x="0" y="0"/>
            <a:chExt cx="9144000" cy="102868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18459" name="TextBox 16"/>
            <p:cNvSpPr txBox="1">
              <a:spLocks noChangeArrowheads="1"/>
            </p:cNvSpPr>
            <p:nvPr/>
          </p:nvSpPr>
          <p:spPr bwMode="auto">
            <a:xfrm>
              <a:off x="467544" y="160404"/>
              <a:ext cx="7488832" cy="712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산림욕과  </a:t>
              </a:r>
              <a:r>
                <a:rPr lang="ko-KR" altLang="en-US" sz="4000" dirty="0" err="1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편백나무</a:t>
              </a: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4000" dirty="0" err="1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피톤치드</a:t>
              </a:r>
              <a:endPara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63339" y="1835517"/>
            <a:ext cx="2548791" cy="1318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00920896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914926621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60" y="0"/>
            <a:ext cx="913574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786291940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그룹 9"/>
          <p:cNvGrpSpPr>
            <a:grpSpLocks/>
          </p:cNvGrpSpPr>
          <p:nvPr/>
        </p:nvGrpSpPr>
        <p:grpSpPr bwMode="auto">
          <a:xfrm>
            <a:off x="0" y="0"/>
            <a:ext cx="9144000" cy="1066117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18459" name="TextBox 16"/>
            <p:cNvSpPr txBox="1">
              <a:spLocks noChangeArrowheads="1"/>
            </p:cNvSpPr>
            <p:nvPr/>
          </p:nvSpPr>
          <p:spPr bwMode="auto">
            <a:xfrm>
              <a:off x="179512" y="160404"/>
              <a:ext cx="8424936" cy="712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 err="1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편백나무</a:t>
              </a:r>
              <a:r>
                <a:rPr lang="ko-KR" altLang="en-US" sz="40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산소침대 </a:t>
              </a:r>
              <a:r>
                <a:rPr lang="en-US" altLang="ko-KR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그린엘 </a:t>
              </a:r>
              <a:r>
                <a:rPr lang="en-US" altLang="ko-KR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효</a:t>
              </a:r>
              <a:r>
                <a:rPr lang="ko-KR" altLang="en-US" sz="40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</a:t>
              </a: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81000"/>
                    </a14:imgEffect>
                    <a14:imgEffect>
                      <a14:colorTemperature colorTemp="2000"/>
                    </a14:imgEffect>
                    <a14:imgEffect>
                      <a14:saturation sat="255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2056" y="1066117"/>
            <a:ext cx="8899884" cy="1210755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2">
                <a:satMod val="175000"/>
                <a:alpha val="56000"/>
              </a:schemeClr>
            </a:glow>
            <a:outerShdw dist="35921" dir="2700000" algn="ctr" rotWithShape="0">
              <a:schemeClr val="bg2"/>
            </a:outerShdw>
            <a:reflection endPos="0" dir="5400000" sy="-100000" algn="bl" rotWithShape="0"/>
            <a:softEdge rad="254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harpenSoften amount="100000"/>
                    </a14:imgEffect>
                    <a14:imgEffect>
                      <a14:saturation sat="200000"/>
                    </a14:imgEffect>
                    <a14:imgEffect>
                      <a14:brightnessContrast bright="3000" contras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10649" y="2348880"/>
            <a:ext cx="1233289" cy="330034"/>
          </a:xfrm>
          <a:prstGeom prst="rect">
            <a:avLst/>
          </a:prstGeom>
          <a:noFill/>
          <a:ln>
            <a:noFill/>
          </a:ln>
          <a:effectLst>
            <a:glow rad="254000">
              <a:srgbClr val="FFC000">
                <a:alpha val="60000"/>
              </a:srgb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sharpenSoften amount="77000"/>
                    </a14:imgEffect>
                    <a14:imgEffect>
                      <a14:saturation sat="195000"/>
                    </a14:imgEffect>
                    <a14:imgEffect>
                      <a14:brightnessContrast bright="-3000" contras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3477" y="2780928"/>
            <a:ext cx="8878463" cy="1512168"/>
          </a:xfrm>
          <a:prstGeom prst="rect">
            <a:avLst/>
          </a:prstGeom>
          <a:noFill/>
          <a:ln>
            <a:noFill/>
          </a:ln>
          <a:effectLst>
            <a:glow rad="165100">
              <a:schemeClr val="accent2">
                <a:satMod val="175000"/>
                <a:alpha val="55000"/>
              </a:schemeClr>
            </a:glow>
            <a:outerShdw dist="35921" dir="2700000" algn="ctr" rotWithShape="0">
              <a:schemeClr val="bg2"/>
            </a:outerShdw>
            <a:softEdge rad="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sharpenSoften amount="100000"/>
                    </a14:imgEffect>
                    <a14:imgEffect>
                      <a14:brightnessContrast bright="-18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399346"/>
            <a:ext cx="1136035" cy="36290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alpha val="98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12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1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2056" y="4869160"/>
            <a:ext cx="8899884" cy="1988840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1">
                <a:alpha val="9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73740237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그림 13" descr="그림3.jpg"/>
          <p:cNvPicPr>
            <a:picLocks noChangeAspect="1"/>
          </p:cNvPicPr>
          <p:nvPr/>
        </p:nvPicPr>
        <p:blipFill>
          <a:blip r:embed="rId3" cstate="print">
            <a:lum bright="1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43" r="8812"/>
          <a:stretch>
            <a:fillRect/>
          </a:stretch>
        </p:blipFill>
        <p:spPr bwMode="auto">
          <a:xfrm>
            <a:off x="6516216" y="0"/>
            <a:ext cx="2627784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387" name="그룹 8"/>
          <p:cNvGrpSpPr>
            <a:grpSpLocks/>
          </p:cNvGrpSpPr>
          <p:nvPr/>
        </p:nvGrpSpPr>
        <p:grpSpPr bwMode="auto">
          <a:xfrm>
            <a:off x="1500188" y="857250"/>
            <a:ext cx="282575" cy="5903913"/>
            <a:chOff x="1768619" y="980728"/>
            <a:chExt cx="283101" cy="5904656"/>
          </a:xfrm>
        </p:grpSpPr>
        <p:sp>
          <p:nvSpPr>
            <p:cNvPr id="4" name="직사각형 3"/>
            <p:cNvSpPr/>
            <p:nvPr/>
          </p:nvSpPr>
          <p:spPr>
            <a:xfrm flipH="1">
              <a:off x="1768619" y="980728"/>
              <a:ext cx="58846" cy="59046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 flipH="1">
              <a:off x="1867227" y="980728"/>
              <a:ext cx="184493" cy="590465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</p:grpSp>
      <p:grpSp>
        <p:nvGrpSpPr>
          <p:cNvPr id="16388" name="그룹 9"/>
          <p:cNvGrpSpPr>
            <a:grpSpLocks/>
          </p:cNvGrpSpPr>
          <p:nvPr/>
        </p:nvGrpSpPr>
        <p:grpSpPr bwMode="auto">
          <a:xfrm>
            <a:off x="2117197" y="1015121"/>
            <a:ext cx="4517107" cy="5647480"/>
            <a:chOff x="2121933" y="978576"/>
            <a:chExt cx="4301083" cy="5507875"/>
          </a:xfrm>
        </p:grpSpPr>
        <p:sp>
          <p:nvSpPr>
            <p:cNvPr id="6" name="TextBox 5"/>
            <p:cNvSpPr txBox="1"/>
            <p:nvPr/>
          </p:nvSpPr>
          <p:spPr>
            <a:xfrm>
              <a:off x="2214546" y="978576"/>
              <a:ext cx="3549650" cy="7080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ko-KR" altLang="en-US" sz="400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목차</a:t>
              </a:r>
              <a:r>
                <a:rPr lang="ko-KR" altLang="en-US" sz="320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ko-KR" sz="320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 </a:t>
              </a:r>
              <a:r>
                <a:rPr lang="en-US" altLang="ko-KR" sz="280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Contents</a:t>
              </a:r>
              <a:r>
                <a:rPr lang="en-US" altLang="ko-KR" sz="320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endPara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2312971" y="1628758"/>
              <a:ext cx="3308350" cy="0"/>
            </a:xfrm>
            <a:prstGeom prst="line">
              <a:avLst/>
            </a:prstGeom>
            <a:ln w="2857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121933" y="1713775"/>
              <a:ext cx="4301083" cy="4772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eaLnBrk="1" latinLnBrk="1" hangingPunct="1">
                <a:defRPr/>
              </a:pPr>
              <a:r>
                <a:rPr lang="en-US" altLang="ko-KR" sz="2400" dirty="0" smtClean="0"/>
                <a:t>Ⅰ. </a:t>
              </a:r>
              <a:r>
                <a:rPr lang="ko-KR" altLang="en-US" sz="2400" dirty="0" smtClean="0"/>
                <a:t>기업이념  및 개요</a:t>
              </a:r>
              <a:endParaRPr lang="en-US" altLang="ko-KR" sz="1200" dirty="0"/>
            </a:p>
            <a:p>
              <a:pPr marL="342900" indent="-342900" eaLnBrk="1" latinLnBrk="1" hangingPunct="1">
                <a:lnSpc>
                  <a:spcPct val="150000"/>
                </a:lnSpc>
                <a:defRPr/>
              </a:pPr>
              <a:r>
                <a:rPr lang="en-US" altLang="ko-KR" sz="2400" dirty="0"/>
                <a:t>Ⅱ. </a:t>
              </a:r>
              <a:r>
                <a:rPr lang="ko-KR" altLang="en-US" sz="2400" dirty="0"/>
                <a:t>회사 </a:t>
              </a:r>
              <a:r>
                <a:rPr lang="ko-KR" altLang="en-US" sz="2400" dirty="0" smtClean="0"/>
                <a:t>소개</a:t>
              </a:r>
              <a:r>
                <a:rPr lang="en-US" altLang="ko-KR" sz="2400" dirty="0"/>
                <a:t> </a:t>
              </a:r>
              <a:r>
                <a:rPr lang="ko-KR" altLang="en-US" sz="2400" dirty="0" smtClean="0"/>
                <a:t>및 </a:t>
              </a:r>
              <a:r>
                <a:rPr lang="ko-KR" altLang="en-US" sz="2400" dirty="0" err="1" smtClean="0"/>
                <a:t>비젼</a:t>
              </a:r>
              <a:endParaRPr lang="en-US" altLang="ko-KR" sz="2400" dirty="0" smtClean="0"/>
            </a:p>
            <a:p>
              <a:pPr marL="342900" indent="-342900" eaLnBrk="1" latinLnBrk="1" hangingPunct="1">
                <a:defRPr/>
              </a:pPr>
              <a:r>
                <a:rPr lang="ko-KR" altLang="en-US" dirty="0" smtClean="0"/>
                <a:t>    ⇒ 회사연혁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사업분야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조직도</a:t>
              </a:r>
              <a:endParaRPr lang="en-US" altLang="ko-KR" dirty="0" smtClean="0"/>
            </a:p>
            <a:p>
              <a:pPr marL="342900" indent="-342900" eaLnBrk="1" latinLnBrk="1" hangingPunct="1">
                <a:defRPr/>
              </a:pPr>
              <a:endParaRPr lang="en-US" altLang="ko-KR" sz="1200" dirty="0"/>
            </a:p>
            <a:p>
              <a:pPr marL="342900" indent="-342900" eaLnBrk="1" latinLnBrk="1" hangingPunct="1">
                <a:defRPr/>
              </a:pPr>
              <a:r>
                <a:rPr lang="en-US" altLang="ko-KR" sz="2400" dirty="0"/>
                <a:t>Ⅲ. </a:t>
              </a:r>
              <a:r>
                <a:rPr lang="ko-KR" altLang="en-US" sz="2400" dirty="0" err="1"/>
                <a:t>편백나무산업</a:t>
              </a:r>
              <a:r>
                <a:rPr lang="ko-KR" altLang="en-US" sz="2400" dirty="0"/>
                <a:t> 소개 및 </a:t>
              </a:r>
              <a:r>
                <a:rPr lang="ko-KR" altLang="en-US" sz="2400" dirty="0" err="1"/>
                <a:t>비젼</a:t>
              </a:r>
              <a:endParaRPr lang="en-US" altLang="ko-KR" sz="2400" dirty="0"/>
            </a:p>
            <a:p>
              <a:pPr marL="342900" indent="-342900" eaLnBrk="1" latinLnBrk="1" hangingPunct="1">
                <a:defRPr/>
              </a:pPr>
              <a:r>
                <a:rPr lang="ko-KR" altLang="en-US" sz="2400" dirty="0"/>
                <a:t> </a:t>
              </a:r>
              <a:r>
                <a:rPr lang="ko-KR" altLang="en-US" sz="2400" dirty="0" smtClean="0"/>
                <a:t>  </a:t>
              </a:r>
              <a:r>
                <a:rPr lang="ko-KR" altLang="en-US" dirty="0" smtClean="0"/>
                <a:t>⇒ </a:t>
              </a:r>
              <a:r>
                <a:rPr lang="ko-KR" altLang="en-US" dirty="0" err="1"/>
                <a:t>편백나무의</a:t>
              </a:r>
              <a:r>
                <a:rPr lang="ko-KR" altLang="en-US" dirty="0"/>
                <a:t> 효능효과와 </a:t>
              </a:r>
              <a:r>
                <a:rPr lang="ko-KR" altLang="en-US" dirty="0" smtClean="0"/>
                <a:t>활용</a:t>
              </a:r>
              <a:endParaRPr lang="en-US" altLang="ko-KR" dirty="0" smtClean="0"/>
            </a:p>
            <a:p>
              <a:pPr marL="342900" indent="-342900" eaLnBrk="1" latinLnBrk="1" hangingPunct="1">
                <a:defRPr/>
              </a:pPr>
              <a:endParaRPr lang="en-US" altLang="ko-KR" dirty="0"/>
            </a:p>
            <a:p>
              <a:pPr marL="342900" indent="-342900" eaLnBrk="1" latinLnBrk="1" hangingPunct="1">
                <a:defRPr/>
              </a:pPr>
              <a:r>
                <a:rPr lang="en-US" altLang="ko-KR" sz="2400" dirty="0" smtClean="0"/>
                <a:t>Ⅳ.</a:t>
              </a:r>
              <a:r>
                <a:rPr lang="ko-KR" altLang="en-US" sz="2400" dirty="0" smtClean="0"/>
                <a:t> </a:t>
              </a:r>
              <a:r>
                <a:rPr lang="ko-KR" altLang="en-US" sz="2400" dirty="0"/>
                <a:t>산소산업 현황 및 </a:t>
              </a:r>
              <a:r>
                <a:rPr lang="ko-KR" altLang="en-US" sz="2400" dirty="0" err="1" smtClean="0"/>
                <a:t>비젼</a:t>
              </a:r>
              <a:r>
                <a:rPr lang="en-US" altLang="ko-KR" sz="2400" dirty="0" smtClean="0"/>
                <a:t>     </a:t>
              </a:r>
              <a:r>
                <a:rPr lang="ko-KR" altLang="en-US" dirty="0" smtClean="0"/>
                <a:t>⇒ </a:t>
              </a:r>
              <a:r>
                <a:rPr lang="ko-KR" altLang="en-US" dirty="0"/>
                <a:t>산소시스템산업의  발전과정</a:t>
              </a:r>
              <a:endParaRPr lang="en-US" altLang="ko-KR" dirty="0"/>
            </a:p>
            <a:p>
              <a:pPr marL="342900" indent="-342900" eaLnBrk="1" latinLnBrk="1" hangingPunct="1">
                <a:defRPr/>
              </a:pPr>
              <a:r>
                <a:rPr lang="ko-KR" altLang="en-US" dirty="0"/>
                <a:t>  </a:t>
              </a:r>
              <a:r>
                <a:rPr lang="ko-KR" altLang="en-US" dirty="0" smtClean="0"/>
                <a:t>  </a:t>
              </a:r>
              <a:r>
                <a:rPr lang="ko-KR" altLang="en-US" dirty="0"/>
                <a:t>⇒ 산소시스템산업의  전망</a:t>
              </a:r>
              <a:endParaRPr lang="en-US" altLang="ko-KR" dirty="0"/>
            </a:p>
            <a:p>
              <a:pPr marL="342900" indent="-342900" eaLnBrk="1" latinLnBrk="1" hangingPunct="1">
                <a:defRPr/>
              </a:pPr>
              <a:r>
                <a:rPr lang="ko-KR" altLang="en-US" dirty="0"/>
                <a:t>   </a:t>
              </a:r>
              <a:r>
                <a:rPr lang="ko-KR" altLang="en-US" dirty="0" smtClean="0"/>
                <a:t> ⇒ </a:t>
              </a:r>
              <a:r>
                <a:rPr lang="ko-KR" altLang="en-US" dirty="0"/>
                <a:t>실내 </a:t>
              </a:r>
              <a:r>
                <a:rPr lang="ko-KR" altLang="en-US" dirty="0" err="1"/>
                <a:t>공기질</a:t>
              </a:r>
              <a:r>
                <a:rPr lang="ko-KR" altLang="en-US" dirty="0"/>
                <a:t> 관리법 </a:t>
              </a:r>
              <a:endParaRPr lang="en-US" altLang="ko-KR" dirty="0"/>
            </a:p>
            <a:p>
              <a:pPr marL="342900" indent="-342900" eaLnBrk="1" latinLnBrk="1" hangingPunct="1">
                <a:defRPr/>
              </a:pPr>
              <a:r>
                <a:rPr lang="ko-KR" altLang="en-US" dirty="0"/>
                <a:t>   </a:t>
              </a:r>
              <a:r>
                <a:rPr lang="ko-KR" altLang="en-US" dirty="0" smtClean="0"/>
                <a:t> ⇒ </a:t>
              </a:r>
              <a:r>
                <a:rPr lang="ko-KR" altLang="en-US" dirty="0"/>
                <a:t>산소시스템산업의  시장분야</a:t>
              </a:r>
              <a:endParaRPr lang="en-US" altLang="ko-KR" dirty="0"/>
            </a:p>
            <a:p>
              <a:pPr marL="342900" indent="-342900" eaLnBrk="1" latinLnBrk="1" hangingPunct="1">
                <a:defRPr/>
              </a:pPr>
              <a:r>
                <a:rPr lang="ko-KR" altLang="en-US" dirty="0"/>
                <a:t>  </a:t>
              </a:r>
              <a:r>
                <a:rPr lang="ko-KR" altLang="en-US" dirty="0" smtClean="0"/>
                <a:t>  </a:t>
              </a:r>
              <a:r>
                <a:rPr lang="ko-KR" altLang="en-US" dirty="0"/>
                <a:t>⇒ 방송보도자료</a:t>
              </a:r>
              <a:r>
                <a:rPr lang="en-US" altLang="ko-KR" dirty="0"/>
                <a:t>,</a:t>
              </a:r>
              <a:r>
                <a:rPr lang="ko-KR" altLang="en-US" dirty="0" smtClean="0"/>
                <a:t>설치사례</a:t>
              </a:r>
              <a:endParaRPr lang="en-US" altLang="ko-KR" dirty="0" smtClean="0"/>
            </a:p>
            <a:p>
              <a:pPr marL="342900" indent="-342900" eaLnBrk="1" latinLnBrk="1" hangingPunct="1">
                <a:defRPr/>
              </a:pPr>
              <a:endParaRPr lang="en-US" altLang="ko-KR" dirty="0"/>
            </a:p>
            <a:p>
              <a:pPr marL="342900" indent="-342900" eaLnBrk="1" latinLnBrk="1" hangingPunct="1">
                <a:defRPr/>
              </a:pPr>
              <a:r>
                <a:rPr lang="en-US" altLang="ko-KR" sz="2400" dirty="0" smtClean="0"/>
                <a:t>Ⅴ.  </a:t>
              </a:r>
              <a:r>
                <a:rPr lang="ko-KR" altLang="en-US" sz="2400" dirty="0" smtClean="0"/>
                <a:t>제품 소개</a:t>
              </a:r>
              <a:endParaRPr lang="en-US" altLang="ko-KR" dirty="0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143125"/>
            <a:ext cx="2647663" cy="2640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harpenSoften amoun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319636"/>
            <a:ext cx="2256856" cy="1291966"/>
          </a:xfrm>
          <a:prstGeom prst="rect">
            <a:avLst/>
          </a:prstGeom>
          <a:noFill/>
          <a:ln>
            <a:noFill/>
          </a:ln>
          <a:effectLst>
            <a:glow rad="177800">
              <a:srgbClr val="00B0F0">
                <a:alpha val="48000"/>
              </a:srgb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100000"/>
                    </a14:imgEffect>
                    <a14:imgEffect>
                      <a14:colorTemperature colorTemp="5125"/>
                    </a14:imgEffect>
                    <a14:imgEffect>
                      <a14:saturation sat="180000"/>
                    </a14:imgEffect>
                    <a14:imgEffect>
                      <a14:brightnessContrast bright="1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51341" y="188640"/>
            <a:ext cx="1555373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254000">
              <a:schemeClr val="bg2">
                <a:lumMod val="75000"/>
                <a:alpha val="70000"/>
              </a:schemeClr>
            </a:glow>
            <a:outerShdw dist="35921" dir="2700000" algn="ctr" rotWithShape="0">
              <a:schemeClr val="bg2"/>
            </a:outerShdw>
            <a:softEdge rad="0"/>
          </a:effec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rightnessContrast bright="-10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5991" y="731032"/>
            <a:ext cx="8459555" cy="1617848"/>
          </a:xfrm>
          <a:prstGeom prst="rect">
            <a:avLst/>
          </a:prstGeom>
          <a:noFill/>
          <a:ln>
            <a:noFill/>
          </a:ln>
          <a:effectLst>
            <a:glow rad="165100">
              <a:schemeClr val="accent1">
                <a:alpha val="69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51341" y="2483458"/>
            <a:ext cx="1747440" cy="357748"/>
          </a:xfrm>
          <a:prstGeom prst="rect">
            <a:avLst/>
          </a:prstGeom>
          <a:noFill/>
          <a:ln>
            <a:noFill/>
          </a:ln>
          <a:effectLst>
            <a:glow rad="203200">
              <a:schemeClr val="accent1">
                <a:alpha val="49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sharpenSoften amount="41000"/>
                    </a14:imgEffect>
                    <a14:imgEffect>
                      <a14:brightnessContrast bright="-2000" contras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0704" y="2988816"/>
            <a:ext cx="8472018" cy="2016224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1">
                <a:alpha val="67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11923" y="5058570"/>
            <a:ext cx="1294792" cy="386654"/>
          </a:xfrm>
          <a:prstGeom prst="rect">
            <a:avLst/>
          </a:prstGeom>
          <a:noFill/>
          <a:ln>
            <a:noFill/>
          </a:ln>
          <a:effectLst>
            <a:glow rad="342900">
              <a:schemeClr val="accent1">
                <a:alpha val="67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 xmlns="">
                  <a14:imgLayer r:embed="rId12">
                    <a14:imgEffect>
                      <a14:sharpenSoften amount="25000"/>
                    </a14:imgEffect>
                    <a14:imgEffect>
                      <a14:brightnessContrast bright="-3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5517232"/>
            <a:ext cx="8472018" cy="1203018"/>
          </a:xfrm>
          <a:prstGeom prst="rect">
            <a:avLst/>
          </a:prstGeom>
          <a:noFill/>
          <a:ln>
            <a:noFill/>
          </a:ln>
          <a:effectLst>
            <a:glow rad="317500">
              <a:schemeClr val="accent1">
                <a:alpha val="60000"/>
              </a:schemeClr>
            </a:glow>
            <a:outerShdw dist="35921" dir="2700000" algn="ctr" rotWithShape="0">
              <a:schemeClr val="bg2"/>
            </a:outerShdw>
            <a:softEdge rad="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826532012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4543" y="116632"/>
            <a:ext cx="8352929" cy="1704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3551" y="1820912"/>
            <a:ext cx="8353921" cy="1680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4543" y="3501008"/>
            <a:ext cx="8353921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971307958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8640959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265908507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1y-13-0006.jpg"/>
          <p:cNvPicPr>
            <a:picLocks noChangeAspect="1"/>
          </p:cNvPicPr>
          <p:nvPr/>
        </p:nvPicPr>
        <p:blipFill>
          <a:blip r:embed="rId2" cstate="print"/>
          <a:srcRect l="11923" t="13461" r="7596" b="7692"/>
          <a:stretch>
            <a:fillRect/>
          </a:stretch>
        </p:blipFill>
        <p:spPr>
          <a:xfrm rot="506266">
            <a:off x="5150395" y="3786190"/>
            <a:ext cx="3323146" cy="252313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8675" name="그림 7" descr="그림ㅑㅑㅑ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4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326"/>
          <a:stretch>
            <a:fillRect/>
          </a:stretch>
        </p:blipFill>
        <p:spPr bwMode="auto">
          <a:xfrm>
            <a:off x="2000250" y="2357438"/>
            <a:ext cx="4306888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76" name="그룹 9"/>
          <p:cNvGrpSpPr>
            <a:grpSpLocks/>
          </p:cNvGrpSpPr>
          <p:nvPr/>
        </p:nvGrpSpPr>
        <p:grpSpPr bwMode="auto">
          <a:xfrm>
            <a:off x="1785938" y="1457325"/>
            <a:ext cx="242887" cy="5400675"/>
            <a:chOff x="1768620" y="1485384"/>
            <a:chExt cx="242312" cy="5400000"/>
          </a:xfrm>
        </p:grpSpPr>
        <p:sp>
          <p:nvSpPr>
            <p:cNvPr id="4" name="직사각형 3"/>
            <p:cNvSpPr/>
            <p:nvPr/>
          </p:nvSpPr>
          <p:spPr>
            <a:xfrm flipH="1">
              <a:off x="1768620" y="1485384"/>
              <a:ext cx="45928" cy="540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 flipH="1">
              <a:off x="1866812" y="1485384"/>
              <a:ext cx="144120" cy="5400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082800" y="1412875"/>
            <a:ext cx="5429250" cy="10461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2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Ⅲ. </a:t>
            </a:r>
            <a:r>
              <a:rPr lang="ko-KR" altLang="en-US" sz="32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산소산업 </a:t>
            </a:r>
            <a:r>
              <a:rPr lang="ko-KR" altLang="en-US" sz="32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현황 및 </a:t>
            </a:r>
            <a:r>
              <a:rPr lang="ko-KR" altLang="en-US" sz="3200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비젼</a:t>
            </a:r>
            <a:endParaRPr lang="en-US" altLang="ko-KR" sz="3200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eaLnBrk="1" latinLnBrk="1" hangingPunct="1">
              <a:lnSpc>
                <a:spcPct val="150000"/>
              </a:lnSpc>
              <a:defRPr/>
            </a:pP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(Oxygen Business Situation and Vision)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2200275" y="2000250"/>
            <a:ext cx="4729163" cy="1588"/>
          </a:xfrm>
          <a:prstGeom prst="line">
            <a:avLst/>
          </a:prstGeom>
          <a:ln w="28575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68897" y="222105"/>
            <a:ext cx="2080082" cy="1190770"/>
          </a:xfrm>
          <a:prstGeom prst="rect">
            <a:avLst/>
          </a:prstGeom>
          <a:noFill/>
          <a:ln>
            <a:noFill/>
          </a:ln>
          <a:effectLst>
            <a:glow rad="50800">
              <a:srgbClr val="00B0F0">
                <a:alpha val="62000"/>
              </a:srgb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그림 19" descr="ㄷㅈㄷㅈㄷ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8559" b="9285"/>
          <a:stretch>
            <a:fillRect/>
          </a:stretch>
        </p:blipFill>
        <p:spPr bwMode="auto">
          <a:xfrm>
            <a:off x="6030913" y="928688"/>
            <a:ext cx="3113087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699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9718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산소산업의 발전과정</a:t>
              </a:r>
            </a:p>
          </p:txBody>
        </p:sp>
      </p:grpSp>
      <p:grpSp>
        <p:nvGrpSpPr>
          <p:cNvPr id="29701" name="그룹 21"/>
          <p:cNvGrpSpPr>
            <a:grpSpLocks/>
          </p:cNvGrpSpPr>
          <p:nvPr/>
        </p:nvGrpSpPr>
        <p:grpSpPr bwMode="auto">
          <a:xfrm>
            <a:off x="642938" y="1357312"/>
            <a:ext cx="8143875" cy="5024015"/>
            <a:chOff x="642938" y="1357313"/>
            <a:chExt cx="8143875" cy="4857750"/>
          </a:xfrm>
        </p:grpSpPr>
        <p:sp>
          <p:nvSpPr>
            <p:cNvPr id="29703" name="AutoShape 12"/>
            <p:cNvSpPr>
              <a:spLocks noChangeArrowheads="1"/>
            </p:cNvSpPr>
            <p:nvPr/>
          </p:nvSpPr>
          <p:spPr bwMode="auto">
            <a:xfrm>
              <a:off x="642938" y="2952752"/>
              <a:ext cx="2005004" cy="1333500"/>
            </a:xfrm>
            <a:prstGeom prst="bevel">
              <a:avLst>
                <a:gd name="adj" fmla="val 3542"/>
              </a:avLst>
            </a:prstGeom>
            <a:solidFill>
              <a:srgbClr val="86A4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IT </a:t>
              </a:r>
              <a:r>
                <a:rPr lang="ko-KR" altLang="en-US" sz="2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산업</a:t>
              </a:r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2724150" y="2959100"/>
              <a:ext cx="5991225" cy="1308100"/>
            </a:xfrm>
            <a:prstGeom prst="rect">
              <a:avLst/>
            </a:prstGeom>
            <a:solidFill>
              <a:srgbClr val="CCFFFF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/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ko-KR" altLang="en-US" dirty="0">
                  <a:latin typeface="+mn-ea"/>
                  <a:ea typeface="+mn-ea"/>
                </a:rPr>
                <a:t>컴퓨터 산업</a:t>
              </a:r>
              <a:r>
                <a:rPr lang="en-US" altLang="ko-KR" dirty="0">
                  <a:latin typeface="+mn-ea"/>
                  <a:ea typeface="+mn-ea"/>
                </a:rPr>
                <a:t>(PC)</a:t>
              </a:r>
              <a:r>
                <a:rPr lang="ko-KR" altLang="en-US" dirty="0">
                  <a:latin typeface="+mn-ea"/>
                  <a:ea typeface="+mn-ea"/>
                </a:rPr>
                <a:t>  </a:t>
              </a:r>
              <a:r>
                <a:rPr lang="en-US" altLang="ko-KR" dirty="0">
                  <a:latin typeface="+mn-ea"/>
                  <a:ea typeface="+mn-ea"/>
                </a:rPr>
                <a:t>-&gt; </a:t>
              </a:r>
              <a:r>
                <a:rPr lang="ko-KR" altLang="en-US" dirty="0">
                  <a:latin typeface="+mn-ea"/>
                  <a:ea typeface="+mn-ea"/>
                </a:rPr>
                <a:t>정보통신 산업</a:t>
              </a:r>
              <a:r>
                <a:rPr lang="en-US" altLang="ko-KR" dirty="0">
                  <a:latin typeface="+mn-ea"/>
                  <a:ea typeface="+mn-ea"/>
                </a:rPr>
                <a:t>(</a:t>
              </a:r>
              <a:r>
                <a:rPr lang="ko-KR" altLang="en-US" dirty="0">
                  <a:latin typeface="+mn-ea"/>
                  <a:ea typeface="+mn-ea"/>
                </a:rPr>
                <a:t>인터넷</a:t>
              </a:r>
              <a:r>
                <a:rPr lang="en-US" altLang="ko-KR" dirty="0">
                  <a:latin typeface="+mn-ea"/>
                  <a:ea typeface="+mn-ea"/>
                </a:rPr>
                <a:t>/</a:t>
              </a:r>
              <a:r>
                <a:rPr lang="ko-KR" altLang="en-US" dirty="0" err="1">
                  <a:latin typeface="+mn-ea"/>
                  <a:ea typeface="+mn-ea"/>
                </a:rPr>
                <a:t>모바일</a:t>
              </a:r>
              <a:r>
                <a:rPr lang="en-US" altLang="ko-KR" dirty="0">
                  <a:latin typeface="+mn-ea"/>
                  <a:ea typeface="+mn-ea"/>
                </a:rPr>
                <a:t>)</a:t>
              </a:r>
              <a:endParaRPr lang="ko-KR" altLang="en-US" dirty="0">
                <a:latin typeface="+mn-ea"/>
                <a:ea typeface="+mn-ea"/>
              </a:endParaRPr>
            </a:p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ko-KR" altLang="en-US" dirty="0">
                  <a:latin typeface="+mn-ea"/>
                  <a:ea typeface="+mn-ea"/>
                </a:rPr>
                <a:t>정보통신분야 </a:t>
              </a:r>
              <a:r>
                <a:rPr lang="en-US" altLang="ko-KR" dirty="0">
                  <a:latin typeface="+mn-ea"/>
                  <a:ea typeface="+mn-ea"/>
                </a:rPr>
                <a:t>-&gt; </a:t>
              </a:r>
              <a:r>
                <a:rPr lang="ko-KR" altLang="en-US" dirty="0">
                  <a:latin typeface="+mn-ea"/>
                  <a:ea typeface="+mn-ea"/>
                </a:rPr>
                <a:t>생활 전반에 밀접한 관계</a:t>
              </a:r>
            </a:p>
            <a:p>
              <a:pPr marL="190500" indent="-190500" eaLnBrk="1" latinLnBrk="1" hangingPunct="1">
                <a:buClr>
                  <a:srgbClr val="476B4A"/>
                </a:buClr>
                <a:buFont typeface="Wingdings" pitchFamily="2" charset="2"/>
                <a:buChar char="v"/>
                <a:defRPr/>
              </a:pPr>
              <a:r>
                <a:rPr lang="ko-KR" altLang="en-US" dirty="0">
                  <a:latin typeface="+mn-ea"/>
                  <a:ea typeface="+mn-ea"/>
                </a:rPr>
                <a:t> </a:t>
              </a:r>
              <a:r>
                <a:rPr lang="ko-KR" altLang="en-US" dirty="0">
                  <a:solidFill>
                    <a:srgbClr val="0000FF"/>
                  </a:solidFill>
                  <a:latin typeface="+mn-ea"/>
                  <a:ea typeface="+mn-ea"/>
                </a:rPr>
                <a:t>인터넷</a:t>
              </a:r>
              <a:r>
                <a:rPr lang="en-US" altLang="ko-KR" dirty="0">
                  <a:solidFill>
                    <a:srgbClr val="0000FF"/>
                  </a:solidFill>
                  <a:latin typeface="+mn-ea"/>
                  <a:ea typeface="+mn-ea"/>
                </a:rPr>
                <a:t>/</a:t>
              </a:r>
              <a:r>
                <a:rPr lang="ko-KR" altLang="en-US" dirty="0" err="1">
                  <a:solidFill>
                    <a:srgbClr val="0000FF"/>
                  </a:solidFill>
                  <a:latin typeface="+mn-ea"/>
                  <a:ea typeface="+mn-ea"/>
                </a:rPr>
                <a:t>모바일</a:t>
              </a:r>
              <a:r>
                <a:rPr lang="ko-KR" altLang="en-US" dirty="0">
                  <a:solidFill>
                    <a:srgbClr val="0000FF"/>
                  </a:solidFill>
                  <a:latin typeface="+mn-ea"/>
                  <a:ea typeface="+mn-ea"/>
                </a:rPr>
                <a:t> </a:t>
              </a:r>
              <a:r>
                <a:rPr lang="en-US" altLang="ko-KR" dirty="0">
                  <a:solidFill>
                    <a:srgbClr val="0000FF"/>
                  </a:solidFill>
                  <a:latin typeface="+mn-ea"/>
                  <a:ea typeface="+mn-ea"/>
                </a:rPr>
                <a:t>-&gt; </a:t>
              </a:r>
              <a:r>
                <a:rPr lang="ko-KR" altLang="en-US" dirty="0">
                  <a:solidFill>
                    <a:srgbClr val="0000FF"/>
                  </a:solidFill>
                  <a:latin typeface="+mn-ea"/>
                  <a:ea typeface="+mn-ea"/>
                </a:rPr>
                <a:t>사무기기</a:t>
              </a:r>
              <a:r>
                <a:rPr lang="en-US" altLang="ko-KR" dirty="0">
                  <a:solidFill>
                    <a:srgbClr val="0000FF"/>
                  </a:solidFill>
                  <a:latin typeface="+mn-ea"/>
                  <a:ea typeface="+mn-ea"/>
                </a:rPr>
                <a:t>, </a:t>
              </a:r>
              <a:r>
                <a:rPr lang="ko-KR" altLang="en-US" dirty="0">
                  <a:solidFill>
                    <a:srgbClr val="0000FF"/>
                  </a:solidFill>
                  <a:latin typeface="+mn-ea"/>
                  <a:ea typeface="+mn-ea"/>
                </a:rPr>
                <a:t>가전제품 및 자동차 </a:t>
              </a:r>
              <a:r>
                <a:rPr lang="ko-KR" altLang="en-US" dirty="0">
                  <a:solidFill>
                    <a:srgbClr val="0066FF"/>
                  </a:solidFill>
                  <a:latin typeface="+mn-ea"/>
                  <a:ea typeface="+mn-ea"/>
                </a:rPr>
                <a:t>제어</a:t>
              </a:r>
              <a:endParaRPr lang="en-US" altLang="ko-KR" dirty="0">
                <a:solidFill>
                  <a:srgbClr val="0066FF"/>
                </a:solidFill>
                <a:latin typeface="+mn-ea"/>
                <a:ea typeface="+mn-ea"/>
              </a:endParaRPr>
            </a:p>
            <a:p>
              <a:pPr marL="190500" indent="-190500" eaLnBrk="1" latinLnBrk="1" hangingPunct="1">
                <a:buClr>
                  <a:srgbClr val="476B4A"/>
                </a:buClr>
                <a:buFont typeface="Wingdings" pitchFamily="2" charset="2"/>
                <a:buChar char="v"/>
                <a:defRPr/>
              </a:pPr>
              <a:r>
                <a:rPr lang="ko-KR" altLang="en-US" dirty="0">
                  <a:solidFill>
                    <a:srgbClr val="0066FF"/>
                  </a:solidFill>
                  <a:latin typeface="+mn-ea"/>
                  <a:ea typeface="+mn-ea"/>
                </a:rPr>
                <a:t> 금융</a:t>
              </a:r>
              <a:r>
                <a:rPr lang="en-US" altLang="ko-KR" dirty="0">
                  <a:solidFill>
                    <a:srgbClr val="0066FF"/>
                  </a:solidFill>
                  <a:latin typeface="+mn-ea"/>
                  <a:ea typeface="+mn-ea"/>
                </a:rPr>
                <a:t>,</a:t>
              </a:r>
              <a:r>
                <a:rPr lang="ko-KR" altLang="en-US" dirty="0">
                  <a:solidFill>
                    <a:srgbClr val="0066FF"/>
                  </a:solidFill>
                  <a:latin typeface="+mn-ea"/>
                  <a:ea typeface="+mn-ea"/>
                </a:rPr>
                <a:t> 마케팅</a:t>
              </a:r>
              <a:r>
                <a:rPr lang="en-US" altLang="ko-KR" dirty="0">
                  <a:solidFill>
                    <a:srgbClr val="0066FF"/>
                  </a:solidFill>
                  <a:latin typeface="+mn-ea"/>
                  <a:ea typeface="+mn-ea"/>
                </a:rPr>
                <a:t>, </a:t>
              </a:r>
              <a:r>
                <a:rPr lang="ko-KR" altLang="en-US" dirty="0">
                  <a:solidFill>
                    <a:srgbClr val="0066FF"/>
                  </a:solidFill>
                  <a:latin typeface="+mn-ea"/>
                  <a:ea typeface="+mn-ea"/>
                </a:rPr>
                <a:t>편의시설 등 모든 것이 네트워크로 연결</a:t>
              </a:r>
            </a:p>
          </p:txBody>
        </p:sp>
        <p:sp>
          <p:nvSpPr>
            <p:cNvPr id="29705" name="AutoShape 12"/>
            <p:cNvSpPr>
              <a:spLocks noChangeArrowheads="1"/>
            </p:cNvSpPr>
            <p:nvPr/>
          </p:nvSpPr>
          <p:spPr bwMode="auto">
            <a:xfrm>
              <a:off x="642938" y="4429126"/>
              <a:ext cx="2005004" cy="785813"/>
            </a:xfrm>
            <a:prstGeom prst="bevel">
              <a:avLst>
                <a:gd name="adj" fmla="val 3542"/>
              </a:avLst>
            </a:prstGeom>
            <a:solidFill>
              <a:srgbClr val="E6B6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레져</a:t>
              </a:r>
              <a:endPara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관광산업</a:t>
              </a:r>
            </a:p>
          </p:txBody>
        </p:sp>
        <p:sp>
          <p:nvSpPr>
            <p:cNvPr id="43" name="Rectangle 13"/>
            <p:cNvSpPr>
              <a:spLocks noChangeArrowheads="1"/>
            </p:cNvSpPr>
            <p:nvPr/>
          </p:nvSpPr>
          <p:spPr bwMode="auto">
            <a:xfrm>
              <a:off x="2724150" y="4432300"/>
              <a:ext cx="5991225" cy="771525"/>
            </a:xfrm>
            <a:prstGeom prst="rect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/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ko-KR" altLang="en-US" dirty="0">
                  <a:latin typeface="+mn-ea"/>
                  <a:ea typeface="+mn-ea"/>
                </a:rPr>
                <a:t>소비성향 전환 </a:t>
              </a:r>
              <a:r>
                <a:rPr lang="en-US" altLang="ko-KR" dirty="0">
                  <a:latin typeface="+mn-ea"/>
                  <a:ea typeface="+mn-ea"/>
                </a:rPr>
                <a:t>: </a:t>
              </a:r>
              <a:r>
                <a:rPr lang="ko-KR" altLang="en-US" dirty="0">
                  <a:latin typeface="+mn-ea"/>
                  <a:ea typeface="+mn-ea"/>
                </a:rPr>
                <a:t>의</a:t>
              </a:r>
              <a:r>
                <a:rPr lang="en-US" altLang="ko-KR" dirty="0">
                  <a:latin typeface="+mn-ea"/>
                  <a:ea typeface="+mn-ea"/>
                </a:rPr>
                <a:t>,</a:t>
              </a:r>
              <a:r>
                <a:rPr lang="ko-KR" altLang="en-US" dirty="0">
                  <a:latin typeface="+mn-ea"/>
                  <a:ea typeface="+mn-ea"/>
                </a:rPr>
                <a:t>식</a:t>
              </a:r>
              <a:r>
                <a:rPr lang="en-US" altLang="ko-KR" dirty="0">
                  <a:latin typeface="+mn-ea"/>
                  <a:ea typeface="+mn-ea"/>
                </a:rPr>
                <a:t>,</a:t>
              </a:r>
              <a:r>
                <a:rPr lang="ko-KR" altLang="en-US" dirty="0">
                  <a:latin typeface="+mn-ea"/>
                  <a:ea typeface="+mn-ea"/>
                </a:rPr>
                <a:t>주 </a:t>
              </a:r>
              <a:r>
                <a:rPr lang="en-US" altLang="ko-KR" dirty="0">
                  <a:latin typeface="+mn-ea"/>
                  <a:ea typeface="+mn-ea"/>
                </a:rPr>
                <a:t>-&gt; </a:t>
              </a:r>
              <a:r>
                <a:rPr lang="ko-KR" altLang="en-US" dirty="0">
                  <a:latin typeface="+mn-ea"/>
                  <a:ea typeface="+mn-ea"/>
                </a:rPr>
                <a:t>건강</a:t>
              </a:r>
              <a:r>
                <a:rPr lang="en-US" altLang="ko-KR" dirty="0">
                  <a:latin typeface="+mn-ea"/>
                  <a:ea typeface="+mn-ea"/>
                </a:rPr>
                <a:t>/</a:t>
              </a:r>
              <a:r>
                <a:rPr lang="ko-KR" altLang="en-US" dirty="0">
                  <a:latin typeface="+mn-ea"/>
                  <a:ea typeface="+mn-ea"/>
                </a:rPr>
                <a:t>장수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>
                  <a:latin typeface="+mn-ea"/>
                  <a:ea typeface="+mn-ea"/>
                </a:rPr>
                <a:t>풍요로운 생활</a:t>
              </a:r>
              <a:endParaRPr lang="en-US" altLang="ko-KR" dirty="0">
                <a:latin typeface="+mn-ea"/>
                <a:ea typeface="+mn-ea"/>
              </a:endParaRPr>
            </a:p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ko-KR" altLang="en-US" dirty="0">
                  <a:latin typeface="+mn-ea"/>
                  <a:ea typeface="+mn-ea"/>
                </a:rPr>
                <a:t>건강</a:t>
              </a:r>
              <a:r>
                <a:rPr lang="en-US" altLang="ko-KR" dirty="0">
                  <a:latin typeface="+mn-ea"/>
                  <a:ea typeface="+mn-ea"/>
                </a:rPr>
                <a:t>/</a:t>
              </a:r>
              <a:r>
                <a:rPr lang="ko-KR" altLang="en-US" dirty="0">
                  <a:latin typeface="+mn-ea"/>
                  <a:ea typeface="+mn-ea"/>
                </a:rPr>
                <a:t>장수를 위한</a:t>
              </a:r>
              <a:r>
                <a:rPr lang="en-US" altLang="ko-KR" dirty="0">
                  <a:latin typeface="+mn-ea"/>
                  <a:ea typeface="+mn-ea"/>
                </a:rPr>
                <a:t> </a:t>
              </a:r>
              <a:r>
                <a:rPr lang="ko-KR" altLang="en-US" dirty="0">
                  <a:latin typeface="+mn-ea"/>
                  <a:ea typeface="+mn-ea"/>
                </a:rPr>
                <a:t>각종 스포츠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>
                  <a:latin typeface="+mn-ea"/>
                  <a:ea typeface="+mn-ea"/>
                </a:rPr>
                <a:t>레포츠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>
                  <a:latin typeface="+mn-ea"/>
                  <a:ea typeface="+mn-ea"/>
                </a:rPr>
                <a:t>오락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>
                  <a:latin typeface="+mn-ea"/>
                  <a:ea typeface="+mn-ea"/>
                </a:rPr>
                <a:t>여가선용</a:t>
              </a:r>
            </a:p>
          </p:txBody>
        </p:sp>
        <p:sp>
          <p:nvSpPr>
            <p:cNvPr id="29707" name="AutoShape 12"/>
            <p:cNvSpPr>
              <a:spLocks noChangeArrowheads="1"/>
            </p:cNvSpPr>
            <p:nvPr/>
          </p:nvSpPr>
          <p:spPr bwMode="auto">
            <a:xfrm>
              <a:off x="642938" y="5429250"/>
              <a:ext cx="2005004" cy="785813"/>
            </a:xfrm>
            <a:prstGeom prst="bevel">
              <a:avLst>
                <a:gd name="adj" fmla="val 3542"/>
              </a:avLst>
            </a:prstGeom>
            <a:solidFill>
              <a:srgbClr val="9A5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생명공학</a:t>
              </a:r>
            </a:p>
          </p:txBody>
        </p:sp>
        <p:sp>
          <p:nvSpPr>
            <p:cNvPr id="29708" name="AutoShape 3"/>
            <p:cNvSpPr>
              <a:spLocks noChangeArrowheads="1"/>
            </p:cNvSpPr>
            <p:nvPr/>
          </p:nvSpPr>
          <p:spPr bwMode="auto">
            <a:xfrm flipV="1">
              <a:off x="642938" y="2214563"/>
              <a:ext cx="8143875" cy="732626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13 h 21600"/>
                <a:gd name="T14" fmla="*/ 17100 w 21600"/>
                <a:gd name="T15" fmla="*/ 1708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AC8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7" name="Rectangle 13"/>
            <p:cNvSpPr>
              <a:spLocks noChangeArrowheads="1"/>
            </p:cNvSpPr>
            <p:nvPr/>
          </p:nvSpPr>
          <p:spPr bwMode="auto">
            <a:xfrm>
              <a:off x="2724150" y="5432425"/>
              <a:ext cx="5991225" cy="771525"/>
            </a:xfrm>
            <a:prstGeom prst="rect">
              <a:avLst/>
            </a:prstGeom>
            <a:solidFill>
              <a:srgbClr val="FFE5FB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/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ko-KR" altLang="en-US" dirty="0">
                  <a:latin typeface="+mn-ea"/>
                  <a:ea typeface="+mn-ea"/>
                </a:rPr>
                <a:t>위생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>
                  <a:latin typeface="+mn-ea"/>
                  <a:ea typeface="+mn-ea"/>
                </a:rPr>
                <a:t>물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>
                  <a:latin typeface="+mn-ea"/>
                  <a:ea typeface="+mn-ea"/>
                </a:rPr>
                <a:t>공기에 대한 관심 증대</a:t>
              </a:r>
            </a:p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ko-KR" altLang="en-US" dirty="0">
                  <a:latin typeface="+mn-ea"/>
                  <a:ea typeface="+mn-ea"/>
                </a:rPr>
                <a:t>생명 연장을 위한 의학 발전 </a:t>
              </a:r>
              <a:r>
                <a:rPr lang="en-US" altLang="ko-KR" dirty="0">
                  <a:latin typeface="+mn-ea"/>
                  <a:ea typeface="+mn-ea"/>
                </a:rPr>
                <a:t>-&gt; </a:t>
              </a:r>
              <a:r>
                <a:rPr lang="ko-KR" altLang="en-US" dirty="0">
                  <a:latin typeface="+mn-ea"/>
                  <a:ea typeface="+mn-ea"/>
                </a:rPr>
                <a:t>바이오 산업 발전</a:t>
              </a:r>
            </a:p>
          </p:txBody>
        </p:sp>
        <p:grpSp>
          <p:nvGrpSpPr>
            <p:cNvPr id="29710" name="그룹 49"/>
            <p:cNvGrpSpPr>
              <a:grpSpLocks/>
            </p:cNvGrpSpPr>
            <p:nvPr/>
          </p:nvGrpSpPr>
          <p:grpSpPr bwMode="auto">
            <a:xfrm>
              <a:off x="2786063" y="1357313"/>
              <a:ext cx="3810005" cy="1143000"/>
              <a:chOff x="2786050" y="1357298"/>
              <a:chExt cx="3810032" cy="1143008"/>
            </a:xfrm>
          </p:grpSpPr>
          <p:sp>
            <p:nvSpPr>
              <p:cNvPr id="29711" name="Oval 14"/>
              <p:cNvSpPr>
                <a:spLocks noChangeArrowheads="1"/>
              </p:cNvSpPr>
              <p:nvPr/>
            </p:nvSpPr>
            <p:spPr bwMode="auto">
              <a:xfrm>
                <a:off x="2786050" y="1357298"/>
                <a:ext cx="3810032" cy="1143008"/>
              </a:xfrm>
              <a:prstGeom prst="ellipse">
                <a:avLst/>
              </a:prstGeom>
              <a:solidFill>
                <a:srgbClr val="DCE4E2"/>
              </a:solidFill>
              <a:ln>
                <a:noFill/>
              </a:ln>
              <a:effectLst>
                <a:prstShdw prst="shdw17" dist="28398" dir="1593903">
                  <a:srgbClr val="848988"/>
                </a:prstShdw>
              </a:effectLst>
              <a:extLst>
                <a:ext uri="{91240B29-F687-4F45-9708-019B960494DF}">
                  <a14:hiddenLine xmlns:a14="http://schemas.microsoft.com/office/drawing/2010/main" xmlns="" w="285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en-US" sz="180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29712" name="Oval 15"/>
              <p:cNvSpPr>
                <a:spLocks noChangeArrowheads="1"/>
              </p:cNvSpPr>
              <p:nvPr/>
            </p:nvSpPr>
            <p:spPr bwMode="auto">
              <a:xfrm>
                <a:off x="2940266" y="1477397"/>
                <a:ext cx="3518232" cy="912056"/>
              </a:xfrm>
              <a:prstGeom prst="ellipse">
                <a:avLst/>
              </a:prstGeom>
              <a:gradFill rotWithShape="0">
                <a:gsLst>
                  <a:gs pos="0">
                    <a:srgbClr val="BDCDC9"/>
                  </a:gs>
                  <a:gs pos="50000">
                    <a:srgbClr val="FFFFFF"/>
                  </a:gs>
                  <a:gs pos="100000">
                    <a:srgbClr val="BDCDC9"/>
                  </a:gs>
                </a:gsLst>
                <a:lin ang="5400000" scaled="1"/>
              </a:gradFill>
              <a:ln>
                <a:noFill/>
              </a:ln>
              <a:effectLst>
                <a:prstShdw prst="shdw17" dist="28398" dir="14606097">
                  <a:srgbClr val="717B79"/>
                </a:prstShdw>
              </a:effectLst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200">
                  <a:latin typeface="HY울릉도B" panose="02030600000101010101" pitchFamily="18" charset="-127"/>
                  <a:ea typeface="HY울릉도B" panose="02030600000101010101" pitchFamily="18" charset="-127"/>
                </a:endParaRPr>
              </a:p>
            </p:txBody>
          </p:sp>
          <p:sp>
            <p:nvSpPr>
              <p:cNvPr id="29713" name="Text Box 17"/>
              <p:cNvSpPr txBox="1">
                <a:spLocks noChangeArrowheads="1"/>
              </p:cNvSpPr>
              <p:nvPr/>
            </p:nvSpPr>
            <p:spPr bwMode="auto">
              <a:xfrm>
                <a:off x="3286116" y="1714487"/>
                <a:ext cx="2911953" cy="4616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ko-KR" sz="2400" b="0">
                    <a:solidFill>
                      <a:srgbClr val="0033CC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1990-2000</a:t>
                </a:r>
                <a:r>
                  <a:rPr lang="ko-KR" altLang="en-US" sz="2400" b="0">
                    <a:solidFill>
                      <a:srgbClr val="0033CC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년대</a:t>
                </a:r>
              </a:p>
            </p:txBody>
          </p:sp>
        </p:grpSp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그림 22" descr="12121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0678" b="9848"/>
          <a:stretch>
            <a:fillRect/>
          </a:stretch>
        </p:blipFill>
        <p:spPr bwMode="auto">
          <a:xfrm>
            <a:off x="6572250" y="1000125"/>
            <a:ext cx="2571750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47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31768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산소산업의 발전과정</a:t>
              </a:r>
            </a:p>
          </p:txBody>
        </p:sp>
      </p:grpSp>
      <p:grpSp>
        <p:nvGrpSpPr>
          <p:cNvPr id="31749" name="그룹 23"/>
          <p:cNvGrpSpPr>
            <a:grpSpLocks/>
          </p:cNvGrpSpPr>
          <p:nvPr/>
        </p:nvGrpSpPr>
        <p:grpSpPr bwMode="auto">
          <a:xfrm>
            <a:off x="642938" y="1357313"/>
            <a:ext cx="8143875" cy="5214937"/>
            <a:chOff x="642938" y="1357313"/>
            <a:chExt cx="8143875" cy="5214937"/>
          </a:xfrm>
        </p:grpSpPr>
        <p:sp>
          <p:nvSpPr>
            <p:cNvPr id="31751" name="AutoShape 12"/>
            <p:cNvSpPr>
              <a:spLocks noChangeArrowheads="1"/>
            </p:cNvSpPr>
            <p:nvPr/>
          </p:nvSpPr>
          <p:spPr bwMode="auto">
            <a:xfrm>
              <a:off x="642938" y="2952753"/>
              <a:ext cx="2005004" cy="1047748"/>
            </a:xfrm>
            <a:prstGeom prst="bevel">
              <a:avLst>
                <a:gd name="adj" fmla="val 3542"/>
              </a:avLst>
            </a:prstGeom>
            <a:solidFill>
              <a:srgbClr val="7DC5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실버산업</a:t>
              </a:r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2724150" y="2957513"/>
              <a:ext cx="5991225" cy="1028700"/>
            </a:xfrm>
            <a:prstGeom prst="rect">
              <a:avLst/>
            </a:prstGeom>
            <a:solidFill>
              <a:srgbClr val="FFCCFF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/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ko-KR" altLang="en-US" dirty="0">
                  <a:latin typeface="+mn-ea"/>
                  <a:ea typeface="+mn-ea"/>
                </a:rPr>
                <a:t>의료보험 확대 실시 </a:t>
              </a:r>
              <a:r>
                <a:rPr lang="en-US" altLang="ko-KR" dirty="0">
                  <a:latin typeface="+mn-ea"/>
                  <a:ea typeface="+mn-ea"/>
                </a:rPr>
                <a:t>-&gt; </a:t>
              </a:r>
              <a:r>
                <a:rPr lang="ko-KR" altLang="en-US" dirty="0" err="1">
                  <a:latin typeface="+mn-ea"/>
                  <a:ea typeface="+mn-ea"/>
                </a:rPr>
                <a:t>실버타운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>
                  <a:latin typeface="+mn-ea"/>
                  <a:ea typeface="+mn-ea"/>
                </a:rPr>
                <a:t>요양시설 증가</a:t>
              </a:r>
              <a:endParaRPr lang="en-US" altLang="ko-KR" dirty="0">
                <a:latin typeface="+mn-ea"/>
                <a:ea typeface="+mn-ea"/>
              </a:endParaRPr>
            </a:p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ko-KR" altLang="en-US" dirty="0">
                  <a:latin typeface="+mn-ea"/>
                  <a:ea typeface="+mn-ea"/>
                </a:rPr>
                <a:t>장수</a:t>
              </a:r>
              <a:r>
                <a:rPr lang="en-US" altLang="ko-KR" dirty="0">
                  <a:latin typeface="+mn-ea"/>
                  <a:ea typeface="+mn-ea"/>
                </a:rPr>
                <a:t>(100</a:t>
              </a:r>
              <a:r>
                <a:rPr lang="ko-KR" altLang="en-US" dirty="0">
                  <a:latin typeface="+mn-ea"/>
                  <a:ea typeface="+mn-ea"/>
                </a:rPr>
                <a:t>세</a:t>
              </a:r>
              <a:r>
                <a:rPr lang="en-US" altLang="ko-KR" dirty="0">
                  <a:latin typeface="+mn-ea"/>
                  <a:ea typeface="+mn-ea"/>
                </a:rPr>
                <a:t>) </a:t>
              </a:r>
              <a:r>
                <a:rPr lang="ko-KR" altLang="en-US" dirty="0">
                  <a:latin typeface="+mn-ea"/>
                  <a:ea typeface="+mn-ea"/>
                </a:rPr>
                <a:t>시대에 대한 대책</a:t>
              </a:r>
              <a:r>
                <a:rPr lang="en-US" altLang="ko-KR" dirty="0">
                  <a:latin typeface="+mn-ea"/>
                  <a:ea typeface="+mn-ea"/>
                </a:rPr>
                <a:t>/</a:t>
              </a:r>
              <a:r>
                <a:rPr lang="ko-KR" altLang="en-US" dirty="0">
                  <a:latin typeface="+mn-ea"/>
                  <a:ea typeface="+mn-ea"/>
                </a:rPr>
                <a:t>연구 발전    </a:t>
              </a:r>
            </a:p>
            <a:p>
              <a:pPr marL="190500" indent="-190500" eaLnBrk="1" latinLnBrk="1" hangingPunct="1">
                <a:buClr>
                  <a:srgbClr val="476B4A"/>
                </a:buClr>
                <a:buFont typeface="Wingdings" pitchFamily="2" charset="2"/>
                <a:buChar char="v"/>
                <a:defRPr/>
              </a:pPr>
              <a:r>
                <a:rPr lang="ko-KR" altLang="en-US" dirty="0">
                  <a:latin typeface="+mn-ea"/>
                  <a:ea typeface="+mn-ea"/>
                </a:rPr>
                <a:t> </a:t>
              </a:r>
              <a:r>
                <a:rPr lang="ko-KR" altLang="en-US" dirty="0">
                  <a:solidFill>
                    <a:srgbClr val="0033CC"/>
                  </a:solidFill>
                  <a:latin typeface="+mn-ea"/>
                  <a:ea typeface="+mn-ea"/>
                </a:rPr>
                <a:t>노인 복지</a:t>
              </a:r>
              <a:r>
                <a:rPr lang="en-US" altLang="ko-KR" dirty="0">
                  <a:solidFill>
                    <a:srgbClr val="0033CC"/>
                  </a:solidFill>
                  <a:latin typeface="+mn-ea"/>
                  <a:ea typeface="+mn-ea"/>
                </a:rPr>
                <a:t>/</a:t>
              </a:r>
              <a:r>
                <a:rPr lang="ko-KR" altLang="en-US" dirty="0">
                  <a:solidFill>
                    <a:srgbClr val="0033CC"/>
                  </a:solidFill>
                  <a:latin typeface="+mn-ea"/>
                  <a:ea typeface="+mn-ea"/>
                </a:rPr>
                <a:t>시설의 국가예산  폭발적 확대</a:t>
              </a:r>
              <a:r>
                <a:rPr lang="en-US" altLang="ko-KR" dirty="0">
                  <a:solidFill>
                    <a:srgbClr val="0033CC"/>
                  </a:solidFill>
                  <a:latin typeface="+mn-ea"/>
                  <a:ea typeface="+mn-ea"/>
                </a:rPr>
                <a:t>/</a:t>
              </a:r>
              <a:r>
                <a:rPr lang="ko-KR" altLang="en-US" dirty="0">
                  <a:solidFill>
                    <a:srgbClr val="0033CC"/>
                  </a:solidFill>
                  <a:latin typeface="+mn-ea"/>
                  <a:ea typeface="+mn-ea"/>
                </a:rPr>
                <a:t>증가</a:t>
              </a:r>
            </a:p>
          </p:txBody>
        </p:sp>
        <p:sp>
          <p:nvSpPr>
            <p:cNvPr id="31753" name="AutoShape 12"/>
            <p:cNvSpPr>
              <a:spLocks noChangeArrowheads="1"/>
            </p:cNvSpPr>
            <p:nvPr/>
          </p:nvSpPr>
          <p:spPr bwMode="auto">
            <a:xfrm>
              <a:off x="642938" y="4143375"/>
              <a:ext cx="2005004" cy="1357312"/>
            </a:xfrm>
            <a:prstGeom prst="bevel">
              <a:avLst>
                <a:gd name="adj" fmla="val 3542"/>
              </a:avLst>
            </a:prstGeom>
            <a:solidFill>
              <a:srgbClr val="C13F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환경산업</a:t>
              </a:r>
            </a:p>
          </p:txBody>
        </p:sp>
        <p:sp>
          <p:nvSpPr>
            <p:cNvPr id="43" name="Rectangle 13"/>
            <p:cNvSpPr>
              <a:spLocks noChangeArrowheads="1"/>
            </p:cNvSpPr>
            <p:nvPr/>
          </p:nvSpPr>
          <p:spPr bwMode="auto">
            <a:xfrm>
              <a:off x="2724150" y="4149725"/>
              <a:ext cx="5991225" cy="1331913"/>
            </a:xfrm>
            <a:prstGeom prst="rect">
              <a:avLst/>
            </a:prstGeom>
            <a:solidFill>
              <a:srgbClr val="C5FFFF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/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en-US" altLang="ko-KR" dirty="0">
                  <a:latin typeface="+mn-ea"/>
                  <a:ea typeface="+mn-ea"/>
                </a:rPr>
                <a:t>21</a:t>
              </a:r>
              <a:r>
                <a:rPr lang="ko-KR" altLang="en-US" dirty="0">
                  <a:latin typeface="+mn-ea"/>
                  <a:ea typeface="+mn-ea"/>
                </a:rPr>
                <a:t>세기 </a:t>
              </a:r>
              <a:r>
                <a:rPr lang="en-US" altLang="ko-KR" dirty="0">
                  <a:latin typeface="+mn-ea"/>
                  <a:ea typeface="+mn-ea"/>
                </a:rPr>
                <a:t>Major </a:t>
              </a:r>
              <a:r>
                <a:rPr lang="ko-KR" altLang="en-US" dirty="0">
                  <a:latin typeface="+mn-ea"/>
                  <a:ea typeface="+mn-ea"/>
                </a:rPr>
                <a:t>산업으로 등장</a:t>
              </a:r>
            </a:p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ko-KR" altLang="en-US" dirty="0">
                  <a:latin typeface="+mn-ea"/>
                  <a:ea typeface="+mn-ea"/>
                </a:rPr>
                <a:t>풍요로운 삶의 원천 사업으로 각광</a:t>
              </a:r>
              <a:endParaRPr lang="en-US" altLang="ko-KR" dirty="0">
                <a:latin typeface="+mn-ea"/>
                <a:ea typeface="+mn-ea"/>
              </a:endParaRPr>
            </a:p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ko-KR" altLang="en-US" dirty="0">
                  <a:latin typeface="+mn-ea"/>
                  <a:ea typeface="+mn-ea"/>
                </a:rPr>
                <a:t>위생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>
                  <a:latin typeface="+mn-ea"/>
                  <a:ea typeface="+mn-ea"/>
                </a:rPr>
                <a:t>살균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>
                  <a:latin typeface="+mn-ea"/>
                  <a:ea typeface="+mn-ea"/>
                </a:rPr>
                <a:t>물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>
                  <a:latin typeface="+mn-ea"/>
                  <a:ea typeface="+mn-ea"/>
                </a:rPr>
                <a:t>공기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>
                  <a:latin typeface="+mn-ea"/>
                  <a:ea typeface="+mn-ea"/>
                </a:rPr>
                <a:t>산소 등 다양한 산업이 발전</a:t>
              </a:r>
              <a:endParaRPr lang="en-US" altLang="ko-KR" dirty="0">
                <a:latin typeface="+mn-ea"/>
                <a:ea typeface="+mn-ea"/>
              </a:endParaRPr>
            </a:p>
            <a:p>
              <a:pPr marL="190500" indent="-190500" eaLnBrk="1" latinLnBrk="1" hangingPunct="1">
                <a:buClr>
                  <a:srgbClr val="476B4A"/>
                </a:buClr>
                <a:buFont typeface="Wingdings" pitchFamily="2" charset="2"/>
                <a:buChar char="v"/>
                <a:defRPr/>
              </a:pPr>
              <a:r>
                <a:rPr lang="en-US" altLang="ko-KR" dirty="0">
                  <a:latin typeface="+mn-ea"/>
                  <a:ea typeface="+mn-ea"/>
                </a:rPr>
                <a:t> </a:t>
              </a:r>
              <a:r>
                <a:rPr lang="ko-KR" altLang="en-US" dirty="0" err="1">
                  <a:solidFill>
                    <a:srgbClr val="0033CC"/>
                  </a:solidFill>
                  <a:latin typeface="+mn-ea"/>
                  <a:ea typeface="+mn-ea"/>
                </a:rPr>
                <a:t>공기질</a:t>
              </a:r>
              <a:r>
                <a:rPr lang="ko-KR" altLang="en-US" dirty="0">
                  <a:solidFill>
                    <a:srgbClr val="0033CC"/>
                  </a:solidFill>
                  <a:latin typeface="+mn-ea"/>
                  <a:ea typeface="+mn-ea"/>
                </a:rPr>
                <a:t> 관리법</a:t>
              </a:r>
              <a:r>
                <a:rPr lang="en-US" altLang="ko-KR" dirty="0">
                  <a:solidFill>
                    <a:srgbClr val="0033CC"/>
                  </a:solidFill>
                  <a:latin typeface="+mn-ea"/>
                  <a:ea typeface="+mn-ea"/>
                </a:rPr>
                <a:t>, </a:t>
              </a:r>
              <a:r>
                <a:rPr lang="ko-KR" altLang="en-US" dirty="0">
                  <a:solidFill>
                    <a:srgbClr val="0033CC"/>
                  </a:solidFill>
                  <a:latin typeface="+mn-ea"/>
                  <a:ea typeface="+mn-ea"/>
                </a:rPr>
                <a:t>수질관리법 등 권유 </a:t>
              </a:r>
              <a:r>
                <a:rPr lang="en-US" altLang="ko-KR" dirty="0">
                  <a:solidFill>
                    <a:srgbClr val="0033CC"/>
                  </a:solidFill>
                  <a:latin typeface="+mn-ea"/>
                  <a:ea typeface="+mn-ea"/>
                </a:rPr>
                <a:t>-&gt; </a:t>
              </a:r>
              <a:r>
                <a:rPr lang="ko-KR" altLang="en-US" dirty="0">
                  <a:solidFill>
                    <a:srgbClr val="0033CC"/>
                  </a:solidFill>
                  <a:latin typeface="+mn-ea"/>
                  <a:ea typeface="+mn-ea"/>
                </a:rPr>
                <a:t>확대 시행</a:t>
              </a:r>
            </a:p>
          </p:txBody>
        </p:sp>
        <p:sp>
          <p:nvSpPr>
            <p:cNvPr id="31755" name="AutoShape 3"/>
            <p:cNvSpPr>
              <a:spLocks noChangeArrowheads="1"/>
            </p:cNvSpPr>
            <p:nvPr/>
          </p:nvSpPr>
          <p:spPr bwMode="auto">
            <a:xfrm flipV="1">
              <a:off x="642938" y="2214563"/>
              <a:ext cx="8143875" cy="732626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13 h 21600"/>
                <a:gd name="T14" fmla="*/ 17100 w 21600"/>
                <a:gd name="T15" fmla="*/ 1708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AC8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56" name="AutoShape 12"/>
            <p:cNvSpPr>
              <a:spLocks noChangeArrowheads="1"/>
            </p:cNvSpPr>
            <p:nvPr/>
          </p:nvSpPr>
          <p:spPr bwMode="auto">
            <a:xfrm>
              <a:off x="642938" y="5572125"/>
              <a:ext cx="2005004" cy="1000125"/>
            </a:xfrm>
            <a:prstGeom prst="bevel">
              <a:avLst>
                <a:gd name="adj" fmla="val 3542"/>
              </a:avLst>
            </a:prstGeom>
            <a:solidFill>
              <a:srgbClr val="9A5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유통산업</a:t>
              </a:r>
            </a:p>
          </p:txBody>
        </p:sp>
        <p:sp>
          <p:nvSpPr>
            <p:cNvPr id="47" name="Rectangle 13"/>
            <p:cNvSpPr>
              <a:spLocks noChangeArrowheads="1"/>
            </p:cNvSpPr>
            <p:nvPr/>
          </p:nvSpPr>
          <p:spPr bwMode="auto">
            <a:xfrm>
              <a:off x="2724142" y="5576798"/>
              <a:ext cx="5991234" cy="981431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bg2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bg2">
                    <a:lumMod val="40000"/>
                    <a:lumOff val="60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/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en-US" altLang="ko-KR" dirty="0">
                  <a:latin typeface="+mn-ea"/>
                  <a:ea typeface="+mn-ea"/>
                </a:rPr>
                <a:t>Sales, Marketing, </a:t>
              </a:r>
              <a:r>
                <a:rPr lang="ko-KR" altLang="en-US" dirty="0">
                  <a:latin typeface="+mn-ea"/>
                  <a:ea typeface="+mn-ea"/>
                </a:rPr>
                <a:t>물류 산업 발전</a:t>
              </a:r>
            </a:p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ko-KR" altLang="en-US" dirty="0">
                  <a:latin typeface="+mn-ea"/>
                  <a:ea typeface="+mn-ea"/>
                </a:rPr>
                <a:t>시대적 요구사항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>
                  <a:latin typeface="+mn-ea"/>
                  <a:ea typeface="+mn-ea"/>
                </a:rPr>
                <a:t>최고의 사업</a:t>
              </a:r>
              <a:endParaRPr lang="en-US" altLang="ko-KR" dirty="0">
                <a:latin typeface="+mn-ea"/>
                <a:ea typeface="+mn-ea"/>
              </a:endParaRPr>
            </a:p>
            <a:p>
              <a:pPr marL="190500" indent="-190500" eaLnBrk="1" latinLnBrk="1" hangingPunct="1">
                <a:buClr>
                  <a:srgbClr val="476B4A"/>
                </a:buClr>
                <a:buFont typeface="Wingdings 2" pitchFamily="18" charset="2"/>
                <a:buChar char=""/>
                <a:defRPr/>
              </a:pPr>
              <a:r>
                <a:rPr lang="ko-KR" altLang="en-US" dirty="0">
                  <a:latin typeface="+mn-ea"/>
                  <a:ea typeface="+mn-ea"/>
                </a:rPr>
                <a:t>전 연령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>
                  <a:latin typeface="+mn-ea"/>
                  <a:ea typeface="+mn-ea"/>
                </a:rPr>
                <a:t>전 업종을 수용하는 산업</a:t>
              </a:r>
            </a:p>
          </p:txBody>
        </p:sp>
        <p:grpSp>
          <p:nvGrpSpPr>
            <p:cNvPr id="31760" name="그룹 49"/>
            <p:cNvGrpSpPr>
              <a:grpSpLocks/>
            </p:cNvGrpSpPr>
            <p:nvPr/>
          </p:nvGrpSpPr>
          <p:grpSpPr bwMode="auto">
            <a:xfrm>
              <a:off x="2786063" y="1357313"/>
              <a:ext cx="3810005" cy="1143000"/>
              <a:chOff x="2786050" y="1357298"/>
              <a:chExt cx="3810032" cy="1143008"/>
            </a:xfrm>
          </p:grpSpPr>
          <p:sp>
            <p:nvSpPr>
              <p:cNvPr id="31761" name="Oval 14"/>
              <p:cNvSpPr>
                <a:spLocks noChangeArrowheads="1"/>
              </p:cNvSpPr>
              <p:nvPr/>
            </p:nvSpPr>
            <p:spPr bwMode="auto">
              <a:xfrm>
                <a:off x="2786050" y="1357298"/>
                <a:ext cx="3810032" cy="1143008"/>
              </a:xfrm>
              <a:prstGeom prst="ellipse">
                <a:avLst/>
              </a:prstGeom>
              <a:solidFill>
                <a:srgbClr val="DCE4E2"/>
              </a:solidFill>
              <a:ln>
                <a:noFill/>
              </a:ln>
              <a:effectLst>
                <a:prstShdw prst="shdw17" dist="28398" dir="1593903">
                  <a:srgbClr val="848988"/>
                </a:prstShdw>
              </a:effectLst>
              <a:extLst>
                <a:ext uri="{91240B29-F687-4F45-9708-019B960494DF}">
                  <a14:hiddenLine xmlns:a14="http://schemas.microsoft.com/office/drawing/2010/main" xmlns="" w="285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en-US" sz="180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31762" name="Oval 15"/>
              <p:cNvSpPr>
                <a:spLocks noChangeArrowheads="1"/>
              </p:cNvSpPr>
              <p:nvPr/>
            </p:nvSpPr>
            <p:spPr bwMode="auto">
              <a:xfrm>
                <a:off x="2940266" y="1477397"/>
                <a:ext cx="3518232" cy="912056"/>
              </a:xfrm>
              <a:prstGeom prst="ellipse">
                <a:avLst/>
              </a:prstGeom>
              <a:gradFill rotWithShape="0">
                <a:gsLst>
                  <a:gs pos="0">
                    <a:srgbClr val="BDCDC9"/>
                  </a:gs>
                  <a:gs pos="50000">
                    <a:srgbClr val="FFFFFF"/>
                  </a:gs>
                  <a:gs pos="100000">
                    <a:srgbClr val="BDCDC9"/>
                  </a:gs>
                </a:gsLst>
                <a:lin ang="5400000" scaled="1"/>
              </a:gradFill>
              <a:ln>
                <a:noFill/>
              </a:ln>
              <a:effectLst>
                <a:prstShdw prst="shdw17" dist="28398" dir="14606097">
                  <a:srgbClr val="717B79"/>
                </a:prstShdw>
              </a:effectLst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200">
                  <a:latin typeface="HY울릉도B" panose="02030600000101010101" pitchFamily="18" charset="-127"/>
                  <a:ea typeface="HY울릉도B" panose="02030600000101010101" pitchFamily="18" charset="-127"/>
                </a:endParaRPr>
              </a:p>
            </p:txBody>
          </p:sp>
          <p:sp>
            <p:nvSpPr>
              <p:cNvPr id="31763" name="Text Box 17"/>
              <p:cNvSpPr txBox="1">
                <a:spLocks noChangeArrowheads="1"/>
              </p:cNvSpPr>
              <p:nvPr/>
            </p:nvSpPr>
            <p:spPr bwMode="auto">
              <a:xfrm>
                <a:off x="3286116" y="1714487"/>
                <a:ext cx="2911953" cy="4616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ko-KR" sz="2400" b="0">
                    <a:solidFill>
                      <a:srgbClr val="0080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2000</a:t>
                </a:r>
                <a:r>
                  <a:rPr lang="ko-KR" altLang="en-US" sz="2400" b="0">
                    <a:solidFill>
                      <a:srgbClr val="0080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년대 이후</a:t>
                </a:r>
              </a:p>
            </p:txBody>
          </p:sp>
        </p:grpSp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33820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산소산업의 전망</a:t>
              </a:r>
            </a:p>
          </p:txBody>
        </p:sp>
      </p:grpSp>
      <p:grpSp>
        <p:nvGrpSpPr>
          <p:cNvPr id="33796" name="그룹 24"/>
          <p:cNvGrpSpPr>
            <a:grpSpLocks/>
          </p:cNvGrpSpPr>
          <p:nvPr/>
        </p:nvGrpSpPr>
        <p:grpSpPr bwMode="auto">
          <a:xfrm>
            <a:off x="285750" y="1285875"/>
            <a:ext cx="8429625" cy="5221288"/>
            <a:chOff x="285750" y="1285875"/>
            <a:chExt cx="8429625" cy="5221725"/>
          </a:xfrm>
        </p:grpSpPr>
        <p:sp>
          <p:nvSpPr>
            <p:cNvPr id="52" name="AutoShape 51"/>
            <p:cNvSpPr>
              <a:spLocks noChangeArrowheads="1"/>
            </p:cNvSpPr>
            <p:nvPr/>
          </p:nvSpPr>
          <p:spPr bwMode="auto">
            <a:xfrm>
              <a:off x="2571749" y="1857328"/>
              <a:ext cx="6143626" cy="1642928"/>
            </a:xfrm>
            <a:prstGeom prst="foldedCorner">
              <a:avLst>
                <a:gd name="adj" fmla="val 12500"/>
              </a:avLst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noFill/>
              <a:round/>
              <a:headEnd/>
              <a:tailEnd/>
            </a:ln>
            <a:effectLst>
              <a:prstShdw prst="shdw17" dist="17961" dir="2700000">
                <a:srgbClr val="998E62"/>
              </a:prstShdw>
            </a:effectLst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53" name="Rectangle 26"/>
            <p:cNvSpPr>
              <a:spLocks noChangeArrowheads="1"/>
            </p:cNvSpPr>
            <p:nvPr/>
          </p:nvSpPr>
          <p:spPr bwMode="gray">
            <a:xfrm>
              <a:off x="2571750" y="1928867"/>
              <a:ext cx="6000750" cy="1505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474" tIns="44443" rIns="90474" bIns="44443">
              <a:spAutoFit/>
            </a:bodyPr>
            <a:lstStyle/>
            <a:p>
              <a:pPr marL="95250" indent="-95250">
                <a:buFont typeface="Wingdings" pitchFamily="2" charset="2"/>
                <a:buChar char="Ø"/>
                <a:defRPr/>
              </a:pPr>
              <a:r>
                <a:rPr kumimoji="0" lang="en-US" altLang="ko-KR" sz="1600" dirty="0">
                  <a:latin typeface="+mn-ea"/>
                  <a:ea typeface="+mn-ea"/>
                </a:rPr>
                <a:t>1980</a:t>
              </a:r>
              <a:r>
                <a:rPr kumimoji="0" lang="ko-KR" altLang="en-US" sz="1600" dirty="0">
                  <a:latin typeface="+mn-ea"/>
                  <a:ea typeface="+mn-ea"/>
                </a:rPr>
                <a:t>년대 후반부터 마시는 물에 대한 관심 제고</a:t>
              </a:r>
              <a:endParaRPr kumimoji="0" lang="en-US" altLang="ko-KR" sz="1600" dirty="0">
                <a:latin typeface="+mn-ea"/>
                <a:ea typeface="+mn-ea"/>
              </a:endParaRPr>
            </a:p>
            <a:p>
              <a:pPr marL="95250" indent="-95250">
                <a:buFont typeface="Wingdings" pitchFamily="2" charset="2"/>
                <a:buChar char=""/>
                <a:defRPr/>
              </a:pP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  (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생수 </a:t>
              </a:r>
              <a:r>
                <a:rPr lang="en-US" altLang="ko-KR" sz="1400" b="0" dirty="0">
                  <a:solidFill>
                    <a:srgbClr val="0066FF"/>
                  </a:solidFill>
                  <a:latin typeface="HY헤드라인M" pitchFamily="18" charset="-127"/>
                  <a:ea typeface="HY헤드라인M" pitchFamily="18" charset="-127"/>
                  <a:sym typeface="Wingdings" pitchFamily="2" charset="2"/>
                </a:rPr>
                <a:t> 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약수 </a:t>
              </a:r>
              <a:r>
                <a:rPr lang="en-US" altLang="ko-KR" sz="1400" b="0" dirty="0">
                  <a:solidFill>
                    <a:srgbClr val="0066FF"/>
                  </a:solidFill>
                  <a:latin typeface="HY헤드라인M" pitchFamily="18" charset="-127"/>
                  <a:ea typeface="HY헤드라인M" pitchFamily="18" charset="-127"/>
                  <a:sym typeface="Wingdings" pitchFamily="2" charset="2"/>
                </a:rPr>
                <a:t> 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정수 </a:t>
              </a:r>
              <a:r>
                <a:rPr lang="en-US" altLang="ko-KR" sz="1400" b="0" dirty="0">
                  <a:solidFill>
                    <a:srgbClr val="0066FF"/>
                  </a:solidFill>
                  <a:latin typeface="HY헤드라인M" pitchFamily="18" charset="-127"/>
                  <a:ea typeface="HY헤드라인M" pitchFamily="18" charset="-127"/>
                  <a:sym typeface="Wingdings" pitchFamily="2" charset="2"/>
                </a:rPr>
                <a:t> 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심해 청정수 </a:t>
              </a:r>
              <a:r>
                <a:rPr lang="en-US" altLang="ko-KR" sz="1400" b="0" dirty="0">
                  <a:solidFill>
                    <a:srgbClr val="0066FF"/>
                  </a:solidFill>
                  <a:latin typeface="HY헤드라인M" pitchFamily="18" charset="-127"/>
                  <a:ea typeface="HY헤드라인M" pitchFamily="18" charset="-127"/>
                  <a:sym typeface="Wingdings" pitchFamily="2" charset="2"/>
                </a:rPr>
                <a:t>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400" dirty="0" err="1">
                  <a:solidFill>
                    <a:srgbClr val="0066FF"/>
                  </a:solidFill>
                  <a:latin typeface="+mn-ea"/>
                  <a:ea typeface="+mn-ea"/>
                </a:rPr>
                <a:t>기능수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 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/ </a:t>
              </a:r>
              <a:r>
                <a:rPr kumimoji="0" lang="ko-KR" altLang="en-US" sz="1400" dirty="0" err="1">
                  <a:solidFill>
                    <a:srgbClr val="0066FF"/>
                  </a:solidFill>
                  <a:latin typeface="+mn-ea"/>
                  <a:ea typeface="+mn-ea"/>
                </a:rPr>
                <a:t>환원수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)</a:t>
              </a:r>
            </a:p>
            <a:p>
              <a:pPr marL="95250" indent="-95250">
                <a:buFont typeface="Wingdings" pitchFamily="2" charset="2"/>
                <a:buChar char=""/>
                <a:defRPr/>
              </a:pPr>
              <a:endParaRPr kumimoji="0" lang="en-US" altLang="ko-KR" sz="800" dirty="0">
                <a:solidFill>
                  <a:srgbClr val="0066FF"/>
                </a:solidFill>
                <a:latin typeface="+mn-ea"/>
                <a:ea typeface="+mn-ea"/>
              </a:endParaRPr>
            </a:p>
            <a:p>
              <a:pPr marL="95250" indent="-95250">
                <a:buFont typeface="Wingdings" pitchFamily="2" charset="2"/>
                <a:buChar char="Ø"/>
                <a:defRPr/>
              </a:pPr>
              <a:r>
                <a:rPr kumimoji="0" lang="en-US" altLang="ko-KR" sz="1600" dirty="0">
                  <a:latin typeface="+mn-ea"/>
                  <a:ea typeface="+mn-ea"/>
                </a:rPr>
                <a:t> 2000</a:t>
              </a:r>
              <a:r>
                <a:rPr kumimoji="0" lang="ko-KR" altLang="en-US" sz="1600" dirty="0">
                  <a:latin typeface="+mn-ea"/>
                  <a:ea typeface="+mn-ea"/>
                </a:rPr>
                <a:t>년대 </a:t>
              </a:r>
              <a:r>
                <a:rPr kumimoji="0" lang="ko-KR" altLang="en-US" sz="1600" dirty="0" err="1">
                  <a:latin typeface="+mn-ea"/>
                  <a:ea typeface="+mn-ea"/>
                </a:rPr>
                <a:t>부터</a:t>
              </a:r>
              <a:r>
                <a:rPr kumimoji="0" lang="ko-KR" altLang="en-US" sz="1600" dirty="0">
                  <a:latin typeface="+mn-ea"/>
                  <a:ea typeface="+mn-ea"/>
                </a:rPr>
                <a:t> 정수보다 </a:t>
              </a:r>
              <a:r>
                <a:rPr kumimoji="0" lang="en-US" altLang="ko-KR" sz="1600" dirty="0">
                  <a:latin typeface="+mn-ea"/>
                  <a:ea typeface="+mn-ea"/>
                </a:rPr>
                <a:t>Up Grade </a:t>
              </a:r>
              <a:r>
                <a:rPr kumimoji="0" lang="ko-KR" altLang="en-US" sz="1600" dirty="0">
                  <a:latin typeface="+mn-ea"/>
                  <a:ea typeface="+mn-ea"/>
                </a:rPr>
                <a:t>된 </a:t>
              </a:r>
              <a:r>
                <a:rPr kumimoji="0" lang="ko-KR" altLang="en-US" sz="1600" dirty="0" err="1">
                  <a:latin typeface="+mn-ea"/>
                  <a:ea typeface="+mn-ea"/>
                </a:rPr>
                <a:t>기능수</a:t>
              </a:r>
              <a:r>
                <a:rPr kumimoji="0" lang="en-US" altLang="ko-KR" sz="1600" dirty="0">
                  <a:latin typeface="+mn-ea"/>
                  <a:ea typeface="+mn-ea"/>
                </a:rPr>
                <a:t>, </a:t>
              </a:r>
              <a:r>
                <a:rPr kumimoji="0" lang="ko-KR" altLang="en-US" sz="1600" dirty="0" err="1">
                  <a:latin typeface="+mn-ea"/>
                  <a:ea typeface="+mn-ea"/>
                </a:rPr>
                <a:t>환원수</a:t>
              </a:r>
              <a:endParaRPr kumimoji="0" lang="en-US" altLang="ko-KR" sz="1600" dirty="0">
                <a:latin typeface="+mn-ea"/>
                <a:ea typeface="+mn-ea"/>
              </a:endParaRPr>
            </a:p>
            <a:p>
              <a:pPr marL="95250" indent="-95250">
                <a:defRPr/>
              </a:pPr>
              <a:r>
                <a:rPr kumimoji="0" lang="en-US" altLang="ko-KR" sz="1400" dirty="0">
                  <a:solidFill>
                    <a:srgbClr val="0033CC"/>
                  </a:solidFill>
                  <a:latin typeface="+mn-ea"/>
                  <a:ea typeface="+mn-ea"/>
                </a:rPr>
                <a:t>   (</a:t>
              </a:r>
              <a:r>
                <a:rPr kumimoji="0" lang="ko-KR" altLang="en-US" sz="1400" dirty="0">
                  <a:solidFill>
                    <a:srgbClr val="0033CC"/>
                  </a:solidFill>
                  <a:latin typeface="+mn-ea"/>
                  <a:ea typeface="+mn-ea"/>
                </a:rPr>
                <a:t>생체수로 발전한 물 시장은 포화상태 </a:t>
              </a:r>
              <a:r>
                <a:rPr lang="en-US" altLang="ko-KR" sz="1400" b="0" dirty="0">
                  <a:solidFill>
                    <a:srgbClr val="0033CC"/>
                  </a:solidFill>
                  <a:latin typeface="HY헤드라인M" pitchFamily="18" charset="-127"/>
                  <a:ea typeface="HY헤드라인M" pitchFamily="18" charset="-127"/>
                  <a:sym typeface="Wingdings" pitchFamily="2" charset="2"/>
                </a:rPr>
                <a:t> </a:t>
              </a:r>
              <a:r>
                <a:rPr kumimoji="0" lang="en-US" altLang="ko-KR" sz="1400" dirty="0">
                  <a:solidFill>
                    <a:srgbClr val="0033CC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400" dirty="0">
                  <a:solidFill>
                    <a:srgbClr val="0033CC"/>
                  </a:solidFill>
                  <a:latin typeface="+mn-ea"/>
                  <a:ea typeface="+mn-ea"/>
                </a:rPr>
                <a:t>정수기 </a:t>
              </a:r>
              <a:r>
                <a:rPr kumimoji="0" lang="ko-KR" altLang="en-US" sz="1400" dirty="0" err="1">
                  <a:solidFill>
                    <a:srgbClr val="0033CC"/>
                  </a:solidFill>
                  <a:latin typeface="+mn-ea"/>
                  <a:ea typeface="+mn-ea"/>
                </a:rPr>
                <a:t>보급율</a:t>
              </a:r>
              <a:r>
                <a:rPr kumimoji="0" lang="en-US" altLang="ko-KR" sz="1400" dirty="0">
                  <a:solidFill>
                    <a:srgbClr val="0033CC"/>
                  </a:solidFill>
                  <a:latin typeface="+mn-ea"/>
                  <a:ea typeface="+mn-ea"/>
                </a:rPr>
                <a:t>(80%)</a:t>
              </a:r>
            </a:p>
            <a:p>
              <a:pPr marL="95250" indent="-95250">
                <a:defRPr/>
              </a:pPr>
              <a:endParaRPr kumimoji="0" lang="en-US" altLang="ko-KR" sz="800" dirty="0">
                <a:solidFill>
                  <a:srgbClr val="0033CC"/>
                </a:solidFill>
                <a:latin typeface="+mn-ea"/>
                <a:ea typeface="+mn-ea"/>
              </a:endParaRPr>
            </a:p>
            <a:p>
              <a:pPr marL="95250" indent="-95250">
                <a:buFont typeface="Wingdings" pitchFamily="2" charset="2"/>
                <a:buChar char="Ø"/>
                <a:defRPr/>
              </a:pPr>
              <a:r>
                <a:rPr kumimoji="0" lang="en-US" altLang="ko-KR" sz="1600" dirty="0">
                  <a:latin typeface="+mn-ea"/>
                  <a:ea typeface="+mn-ea"/>
                </a:rPr>
                <a:t> </a:t>
              </a:r>
              <a:r>
                <a:rPr kumimoji="0" lang="ko-KR" altLang="en-US" sz="1600" dirty="0" err="1">
                  <a:latin typeface="+mn-ea"/>
                  <a:ea typeface="+mn-ea"/>
                </a:rPr>
                <a:t>편의접</a:t>
              </a:r>
              <a:r>
                <a:rPr kumimoji="0" lang="ko-KR" altLang="en-US" sz="1600" dirty="0">
                  <a:latin typeface="+mn-ea"/>
                  <a:ea typeface="+mn-ea"/>
                </a:rPr>
                <a:t> 등에서 쉽게 구입</a:t>
              </a:r>
            </a:p>
          </p:txBody>
        </p:sp>
        <p:sp>
          <p:nvSpPr>
            <p:cNvPr id="33802" name="AutoShape 51"/>
            <p:cNvSpPr>
              <a:spLocks noChangeArrowheads="1"/>
            </p:cNvSpPr>
            <p:nvPr/>
          </p:nvSpPr>
          <p:spPr bwMode="auto">
            <a:xfrm>
              <a:off x="2571749" y="3643120"/>
              <a:ext cx="6143626" cy="1428633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8C9265"/>
                </a:gs>
                <a:gs pos="50000">
                  <a:srgbClr val="CAD293"/>
                </a:gs>
                <a:gs pos="100000">
                  <a:srgbClr val="F1FAB0"/>
                </a:gs>
              </a:gsLst>
              <a:lin ang="13500000" scaled="1"/>
            </a:gradFill>
            <a:ln>
              <a:noFill/>
            </a:ln>
            <a:effectLst>
              <a:prstShdw prst="shdw17" dist="17961" dir="2700000">
                <a:srgbClr val="998E62"/>
              </a:prstShdw>
            </a:effectLst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75" name="Rectangle 26"/>
            <p:cNvSpPr>
              <a:spLocks noChangeArrowheads="1"/>
            </p:cNvSpPr>
            <p:nvPr/>
          </p:nvSpPr>
          <p:spPr bwMode="gray">
            <a:xfrm>
              <a:off x="2571750" y="3711778"/>
              <a:ext cx="6000750" cy="13209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474" tIns="44443" rIns="90474" bIns="44443">
              <a:spAutoFit/>
            </a:bodyPr>
            <a:lstStyle/>
            <a:p>
              <a:pPr marL="95250" indent="-95250">
                <a:buFont typeface="Wingdings" pitchFamily="2" charset="2"/>
                <a:buChar char="Ø"/>
                <a:defRPr/>
              </a:pPr>
              <a:r>
                <a:rPr kumimoji="0" lang="en-US" altLang="ko-KR" sz="1600" dirty="0">
                  <a:latin typeface="+mn-ea"/>
                  <a:ea typeface="+mn-ea"/>
                </a:rPr>
                <a:t>1990</a:t>
              </a:r>
              <a:r>
                <a:rPr kumimoji="0" lang="ko-KR" altLang="en-US" sz="1600" dirty="0">
                  <a:latin typeface="+mn-ea"/>
                  <a:ea typeface="+mn-ea"/>
                </a:rPr>
                <a:t>년대 중반부터 공기에 대한 관심 시작</a:t>
              </a:r>
              <a:endParaRPr kumimoji="0" lang="en-US" altLang="ko-KR" sz="1600" dirty="0">
                <a:latin typeface="+mn-ea"/>
                <a:ea typeface="+mn-ea"/>
              </a:endParaRPr>
            </a:p>
            <a:p>
              <a:pPr marL="95250" indent="-95250">
                <a:defRPr/>
              </a:pPr>
              <a:endParaRPr kumimoji="0" lang="en-US" altLang="ko-KR" sz="800" dirty="0">
                <a:latin typeface="+mn-ea"/>
                <a:ea typeface="+mn-ea"/>
              </a:endParaRPr>
            </a:p>
            <a:p>
              <a:pPr marL="95250" indent="-95250">
                <a:buFont typeface="Wingdings" pitchFamily="2" charset="2"/>
                <a:buChar char="Ø"/>
                <a:defRPr/>
              </a:pPr>
              <a:r>
                <a:rPr kumimoji="0" lang="en-US" altLang="ko-KR" sz="1600" dirty="0"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latin typeface="+mn-ea"/>
                  <a:ea typeface="+mn-ea"/>
                </a:rPr>
                <a:t>공기오염의 심각성 인식</a:t>
              </a:r>
              <a:r>
                <a:rPr kumimoji="0" lang="en-US" altLang="ko-KR" sz="1600" dirty="0"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latin typeface="+mn-ea"/>
                  <a:ea typeface="+mn-ea"/>
                </a:rPr>
                <a:t>오염방지를 위한 대책 강구</a:t>
              </a:r>
              <a:endParaRPr kumimoji="0" lang="en-US" altLang="ko-KR" sz="1600" dirty="0">
                <a:latin typeface="+mn-ea"/>
                <a:ea typeface="+mn-ea"/>
              </a:endParaRPr>
            </a:p>
            <a:p>
              <a:pPr marL="95250" indent="-95250">
                <a:defRPr/>
              </a:pPr>
              <a:r>
                <a:rPr kumimoji="0" lang="en-US" altLang="ko-KR" sz="1600" dirty="0">
                  <a:latin typeface="+mn-ea"/>
                  <a:ea typeface="+mn-ea"/>
                </a:rPr>
                <a:t>   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(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고비사막의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모래폭풍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황사 </a:t>
              </a:r>
              <a:r>
                <a:rPr lang="en-US" altLang="ko-KR" sz="1400" b="0" dirty="0">
                  <a:solidFill>
                    <a:srgbClr val="0066FF"/>
                  </a:solidFill>
                  <a:latin typeface="+mn-ea"/>
                  <a:ea typeface="+mn-ea"/>
                  <a:sym typeface="Wingdings" pitchFamily="2" charset="2"/>
                </a:rPr>
                <a:t> 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미세먼지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각종 중금속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유해가스 등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)</a:t>
              </a:r>
            </a:p>
            <a:p>
              <a:pPr marL="95250" indent="-95250">
                <a:defRPr/>
              </a:pPr>
              <a:endParaRPr kumimoji="0" lang="en-US" altLang="ko-KR" sz="800" dirty="0">
                <a:solidFill>
                  <a:srgbClr val="0066FF"/>
                </a:solidFill>
                <a:latin typeface="+mn-ea"/>
                <a:ea typeface="+mn-ea"/>
              </a:endParaRPr>
            </a:p>
            <a:p>
              <a:pPr marL="95250" indent="-95250">
                <a:buFont typeface="Wingdings" pitchFamily="2" charset="2"/>
                <a:buChar char="Ø"/>
                <a:defRPr/>
              </a:pPr>
              <a:r>
                <a:rPr kumimoji="0" lang="en-US" altLang="ko-KR" sz="1600" dirty="0">
                  <a:latin typeface="+mn-ea"/>
                  <a:ea typeface="+mn-ea"/>
                </a:rPr>
                <a:t> </a:t>
              </a:r>
              <a:r>
                <a:rPr kumimoji="0" lang="ko-KR" altLang="en-US" sz="1600" spc="-150" dirty="0">
                  <a:latin typeface="+mn-ea"/>
                  <a:ea typeface="+mn-ea"/>
                </a:rPr>
                <a:t>산업의 발달 </a:t>
              </a:r>
              <a:r>
                <a:rPr kumimoji="0" lang="en-US" altLang="ko-KR" sz="1600" spc="-150" dirty="0">
                  <a:latin typeface="+mn-ea"/>
                  <a:ea typeface="+mn-ea"/>
                </a:rPr>
                <a:t>: </a:t>
              </a:r>
              <a:r>
                <a:rPr kumimoji="0" lang="ko-KR" altLang="en-US" sz="1600" spc="-150" dirty="0">
                  <a:latin typeface="+mn-ea"/>
                  <a:ea typeface="+mn-ea"/>
                </a:rPr>
                <a:t>자동차  배기가스</a:t>
              </a:r>
              <a:r>
                <a:rPr kumimoji="0" lang="en-US" altLang="ko-KR" sz="1600" spc="-150" dirty="0">
                  <a:latin typeface="+mn-ea"/>
                  <a:ea typeface="+mn-ea"/>
                </a:rPr>
                <a:t>, </a:t>
              </a:r>
              <a:r>
                <a:rPr kumimoji="0" lang="ko-KR" altLang="en-US" sz="1600" spc="-150" dirty="0">
                  <a:latin typeface="+mn-ea"/>
                  <a:ea typeface="+mn-ea"/>
                </a:rPr>
                <a:t>공장</a:t>
              </a:r>
              <a:r>
                <a:rPr kumimoji="0" lang="en-US" altLang="ko-KR" sz="1600" spc="-150" dirty="0">
                  <a:latin typeface="+mn-ea"/>
                  <a:ea typeface="+mn-ea"/>
                </a:rPr>
                <a:t>, </a:t>
              </a:r>
              <a:r>
                <a:rPr kumimoji="0" lang="ko-KR" altLang="en-US" sz="1600" spc="-150" dirty="0">
                  <a:latin typeface="+mn-ea"/>
                  <a:ea typeface="+mn-ea"/>
                </a:rPr>
                <a:t>산업폐기물</a:t>
              </a:r>
              <a:r>
                <a:rPr kumimoji="0" lang="en-US" altLang="ko-KR" sz="1600" spc="-150" dirty="0">
                  <a:latin typeface="+mn-ea"/>
                  <a:ea typeface="+mn-ea"/>
                </a:rPr>
                <a:t>, </a:t>
              </a:r>
              <a:r>
                <a:rPr kumimoji="0" lang="ko-KR" altLang="en-US" sz="1600" spc="-150" dirty="0">
                  <a:latin typeface="+mn-ea"/>
                  <a:ea typeface="+mn-ea"/>
                </a:rPr>
                <a:t>실내 공기정화</a:t>
              </a:r>
            </a:p>
          </p:txBody>
        </p:sp>
        <p:sp>
          <p:nvSpPr>
            <p:cNvPr id="33804" name="AutoShape 51"/>
            <p:cNvSpPr>
              <a:spLocks noChangeArrowheads="1"/>
            </p:cNvSpPr>
            <p:nvPr/>
          </p:nvSpPr>
          <p:spPr bwMode="auto">
            <a:xfrm>
              <a:off x="2571749" y="5214616"/>
              <a:ext cx="6143626" cy="1285770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968493"/>
                </a:gs>
                <a:gs pos="50000">
                  <a:srgbClr val="D8BFD4"/>
                </a:gs>
                <a:gs pos="100000">
                  <a:srgbClr val="FFE3FC"/>
                </a:gs>
              </a:gsLst>
              <a:lin ang="13500000" scaled="1"/>
            </a:gradFill>
            <a:ln>
              <a:noFill/>
            </a:ln>
            <a:effectLst>
              <a:prstShdw prst="shdw17" dist="17961" dir="2700000">
                <a:srgbClr val="998E62"/>
              </a:prstShdw>
            </a:effectLst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 bwMode="auto">
            <a:xfrm>
              <a:off x="2714625" y="5215267"/>
              <a:ext cx="5929313" cy="129233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95250" indent="-95250">
                <a:buFont typeface="Wingdings" pitchFamily="2" charset="2"/>
                <a:buChar char="Ø"/>
                <a:defRPr/>
              </a:pPr>
              <a:r>
                <a:rPr kumimoji="0" lang="en-US" altLang="ko-KR" sz="1600" dirty="0">
                  <a:latin typeface="+mn-ea"/>
                  <a:ea typeface="+mn-ea"/>
                </a:rPr>
                <a:t>2000</a:t>
              </a:r>
              <a:r>
                <a:rPr kumimoji="0" lang="ko-KR" altLang="en-US" sz="1600" dirty="0">
                  <a:latin typeface="+mn-ea"/>
                  <a:ea typeface="+mn-ea"/>
                </a:rPr>
                <a:t>년대 </a:t>
              </a:r>
              <a:r>
                <a:rPr kumimoji="0" lang="ko-KR" altLang="en-US" sz="1600" dirty="0" err="1">
                  <a:latin typeface="+mn-ea"/>
                  <a:ea typeface="+mn-ea"/>
                </a:rPr>
                <a:t>부터</a:t>
              </a:r>
              <a:r>
                <a:rPr kumimoji="0" lang="ko-KR" altLang="en-US" sz="1600" dirty="0">
                  <a:latin typeface="+mn-ea"/>
                  <a:ea typeface="+mn-ea"/>
                </a:rPr>
                <a:t> 산소에 대한 관심 폭등</a:t>
              </a:r>
              <a:endParaRPr kumimoji="0" lang="en-US" altLang="ko-KR" sz="1600" dirty="0">
                <a:latin typeface="+mn-ea"/>
                <a:ea typeface="+mn-ea"/>
              </a:endParaRPr>
            </a:p>
            <a:p>
              <a:pPr marL="95250" indent="-95250">
                <a:defRPr/>
              </a:pPr>
              <a:endParaRPr kumimoji="0" lang="en-US" altLang="ko-KR" sz="800" dirty="0">
                <a:latin typeface="+mn-ea"/>
                <a:ea typeface="+mn-ea"/>
              </a:endParaRPr>
            </a:p>
            <a:p>
              <a:pPr marL="95250" indent="-95250">
                <a:buFont typeface="Wingdings" pitchFamily="2" charset="2"/>
                <a:buChar char="Ø"/>
                <a:defRPr/>
              </a:pPr>
              <a:r>
                <a:rPr kumimoji="0" lang="en-US" altLang="ko-KR" sz="1600" dirty="0"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latin typeface="+mn-ea"/>
                  <a:ea typeface="+mn-ea"/>
                </a:rPr>
                <a:t>국토개발</a:t>
              </a:r>
              <a:r>
                <a:rPr kumimoji="0" lang="en-US" altLang="ko-KR" sz="1600" dirty="0"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latin typeface="+mn-ea"/>
                  <a:ea typeface="+mn-ea"/>
                </a:rPr>
                <a:t>갯벌매립</a:t>
              </a:r>
              <a:r>
                <a:rPr kumimoji="0" lang="en-US" altLang="ko-KR" sz="1600" dirty="0"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latin typeface="+mn-ea"/>
                  <a:ea typeface="+mn-ea"/>
                </a:rPr>
                <a:t>산림훼손</a:t>
              </a:r>
              <a:r>
                <a:rPr kumimoji="0" lang="en-US" altLang="ko-KR" sz="1600" dirty="0"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latin typeface="+mn-ea"/>
                  <a:ea typeface="+mn-ea"/>
                </a:rPr>
                <a:t>등 산소공장 파괴</a:t>
              </a:r>
              <a:r>
                <a:rPr kumimoji="0" lang="en-US" altLang="ko-KR" sz="1600" dirty="0">
                  <a:latin typeface="+mn-ea"/>
                  <a:ea typeface="+mn-ea"/>
                </a:rPr>
                <a:t>/</a:t>
              </a:r>
              <a:r>
                <a:rPr kumimoji="0" lang="ko-KR" altLang="en-US" sz="1600" dirty="0">
                  <a:latin typeface="+mn-ea"/>
                  <a:ea typeface="+mn-ea"/>
                </a:rPr>
                <a:t>기능 상실</a:t>
              </a:r>
              <a:endParaRPr kumimoji="0" lang="en-US" altLang="ko-KR" sz="1600" dirty="0">
                <a:latin typeface="+mn-ea"/>
                <a:ea typeface="+mn-ea"/>
              </a:endParaRPr>
            </a:p>
            <a:p>
              <a:pPr marL="95250" indent="-95250">
                <a:defRPr/>
              </a:pP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   (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바다 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70%, 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갯벌 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15%, </a:t>
              </a:r>
              <a:r>
                <a:rPr kumimoji="0" lang="ko-KR" altLang="en-US" sz="1400" dirty="0">
                  <a:solidFill>
                    <a:srgbClr val="0066FF"/>
                  </a:solidFill>
                  <a:latin typeface="+mn-ea"/>
                  <a:ea typeface="+mn-ea"/>
                </a:rPr>
                <a:t>산림 </a:t>
              </a:r>
              <a:r>
                <a:rPr kumimoji="0" lang="en-US" altLang="ko-KR" sz="1400" dirty="0">
                  <a:solidFill>
                    <a:srgbClr val="0066FF"/>
                  </a:solidFill>
                  <a:latin typeface="+mn-ea"/>
                  <a:ea typeface="+mn-ea"/>
                </a:rPr>
                <a:t>15</a:t>
              </a:r>
              <a:r>
                <a:rPr kumimoji="0" lang="en-US" altLang="ko-KR" sz="1400" spc="-150" dirty="0">
                  <a:solidFill>
                    <a:srgbClr val="0066FF"/>
                  </a:solidFill>
                  <a:latin typeface="+mn-ea"/>
                  <a:ea typeface="+mn-ea"/>
                </a:rPr>
                <a:t>%  ☞ </a:t>
              </a:r>
              <a:r>
                <a:rPr kumimoji="0" lang="ko-KR" altLang="en-US" sz="1400" spc="-150" dirty="0">
                  <a:solidFill>
                    <a:srgbClr val="0066FF"/>
                  </a:solidFill>
                  <a:latin typeface="+mn-ea"/>
                  <a:ea typeface="+mn-ea"/>
                </a:rPr>
                <a:t>아마존 산소 </a:t>
              </a:r>
              <a:r>
                <a:rPr kumimoji="0" lang="en-US" altLang="ko-KR" sz="1400" spc="-150" dirty="0">
                  <a:solidFill>
                    <a:srgbClr val="0066FF"/>
                  </a:solidFill>
                  <a:latin typeface="+mn-ea"/>
                  <a:ea typeface="+mn-ea"/>
                </a:rPr>
                <a:t>: </a:t>
              </a:r>
              <a:r>
                <a:rPr kumimoji="0" lang="ko-KR" altLang="en-US" sz="1400" spc="-150" dirty="0">
                  <a:solidFill>
                    <a:srgbClr val="0066FF"/>
                  </a:solidFill>
                  <a:latin typeface="+mn-ea"/>
                  <a:ea typeface="+mn-ea"/>
                </a:rPr>
                <a:t>세계인구 </a:t>
              </a:r>
              <a:r>
                <a:rPr kumimoji="0" lang="en-US" altLang="ko-KR" sz="1400" spc="-150" dirty="0">
                  <a:solidFill>
                    <a:srgbClr val="0066FF"/>
                  </a:solidFill>
                  <a:latin typeface="+mn-ea"/>
                  <a:ea typeface="+mn-ea"/>
                </a:rPr>
                <a:t>1/3 </a:t>
              </a:r>
              <a:r>
                <a:rPr kumimoji="0" lang="ko-KR" altLang="en-US" sz="1400" spc="-150" dirty="0">
                  <a:solidFill>
                    <a:srgbClr val="0066FF"/>
                  </a:solidFill>
                  <a:latin typeface="+mn-ea"/>
                  <a:ea typeface="+mn-ea"/>
                </a:rPr>
                <a:t>소요충당</a:t>
              </a:r>
              <a:r>
                <a:rPr kumimoji="0" lang="en-US" altLang="ko-KR" sz="1400" spc="-150" dirty="0">
                  <a:solidFill>
                    <a:srgbClr val="0066FF"/>
                  </a:solidFill>
                  <a:latin typeface="+mn-ea"/>
                  <a:ea typeface="+mn-ea"/>
                </a:rPr>
                <a:t> )</a:t>
              </a:r>
            </a:p>
            <a:p>
              <a:pPr marL="95250" indent="-95250">
                <a:defRPr/>
              </a:pPr>
              <a:endParaRPr kumimoji="0" lang="en-US" altLang="ko-KR" sz="800" spc="-150" dirty="0">
                <a:solidFill>
                  <a:srgbClr val="0066FF"/>
                </a:solidFill>
                <a:latin typeface="+mn-ea"/>
                <a:ea typeface="+mn-ea"/>
              </a:endParaRPr>
            </a:p>
            <a:p>
              <a:pPr marL="95250" indent="-95250">
                <a:buFont typeface="Wingdings" pitchFamily="2" charset="2"/>
                <a:buChar char="Ø"/>
                <a:defRPr/>
              </a:pPr>
              <a:r>
                <a:rPr kumimoji="0" lang="en-US" altLang="ko-KR" sz="1600" dirty="0"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latin typeface="+mn-ea"/>
                  <a:ea typeface="+mn-ea"/>
                </a:rPr>
                <a:t>의학계 </a:t>
              </a:r>
              <a:r>
                <a:rPr kumimoji="0" lang="en-US" altLang="ko-KR" sz="1600" dirty="0">
                  <a:latin typeface="+mn-ea"/>
                  <a:ea typeface="+mn-ea"/>
                </a:rPr>
                <a:t>: </a:t>
              </a:r>
              <a:r>
                <a:rPr kumimoji="0" lang="ko-KR" altLang="en-US" sz="1600" dirty="0">
                  <a:solidFill>
                    <a:srgbClr val="C00000"/>
                  </a:solidFill>
                  <a:latin typeface="+mn-ea"/>
                  <a:ea typeface="+mn-ea"/>
                </a:rPr>
                <a:t>산소가 질병치료에 절대적이라는 </a:t>
              </a:r>
              <a:r>
                <a:rPr kumimoji="0" lang="ko-KR" altLang="en-US" sz="1600" dirty="0">
                  <a:latin typeface="+mn-ea"/>
                  <a:ea typeface="+mn-ea"/>
                </a:rPr>
                <a:t>이론 제시</a:t>
              </a:r>
            </a:p>
          </p:txBody>
        </p:sp>
        <p:sp>
          <p:nvSpPr>
            <p:cNvPr id="93" name="Rectangle 30"/>
            <p:cNvSpPr>
              <a:spLocks noChangeArrowheads="1"/>
            </p:cNvSpPr>
            <p:nvPr/>
          </p:nvSpPr>
          <p:spPr bwMode="gray">
            <a:xfrm>
              <a:off x="285750" y="1285875"/>
              <a:ext cx="3857625" cy="428661"/>
            </a:xfrm>
            <a:prstGeom prst="rect">
              <a:avLst/>
            </a:prstGeom>
            <a:solidFill>
              <a:srgbClr val="FFE5FB"/>
            </a:solidFill>
            <a:ln w="12700">
              <a:noFill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26" tIns="45714" rIns="91426" bIns="45714" anchor="ctr"/>
            <a:lstStyle/>
            <a:p>
              <a:pPr defTabSz="762000" eaLnBrk="1" hangingPunct="1">
                <a:defRPr/>
              </a:pPr>
              <a:r>
                <a:rPr lang="ko-KR" altLang="en-US" sz="2000" b="0" dirty="0">
                  <a:solidFill>
                    <a:srgbClr val="0033CC"/>
                  </a:solidFill>
                  <a:latin typeface="HY헤드라인M" pitchFamily="18" charset="-127"/>
                  <a:ea typeface="HY헤드라인M" pitchFamily="18" charset="-127"/>
                </a:rPr>
                <a:t>  건강을 위한 관심 변화 </a:t>
              </a:r>
              <a:r>
                <a:rPr lang="en-US" altLang="ko-KR" sz="2000" b="0" dirty="0">
                  <a:solidFill>
                    <a:srgbClr val="0033CC"/>
                  </a:solidFill>
                  <a:latin typeface="HY헤드라인M" pitchFamily="18" charset="-127"/>
                  <a:ea typeface="HY헤드라인M" pitchFamily="18" charset="-127"/>
                  <a:sym typeface="Wingdings" pitchFamily="2" charset="2"/>
                </a:rPr>
                <a:t> </a:t>
              </a:r>
              <a:r>
                <a:rPr lang="ko-KR" altLang="en-US" sz="2000" b="0" dirty="0">
                  <a:solidFill>
                    <a:srgbClr val="0033CC"/>
                  </a:solidFill>
                  <a:latin typeface="HY헤드라인M" pitchFamily="18" charset="-127"/>
                  <a:ea typeface="HY헤드라인M" pitchFamily="18" charset="-127"/>
                  <a:sym typeface="Wingdings" pitchFamily="2" charset="2"/>
                </a:rPr>
                <a:t>장수</a:t>
              </a:r>
              <a:endParaRPr lang="ko-KR" altLang="en-US" sz="2000" b="0" dirty="0">
                <a:solidFill>
                  <a:srgbClr val="0033CC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grpSp>
          <p:nvGrpSpPr>
            <p:cNvPr id="33807" name="그룹 94"/>
            <p:cNvGrpSpPr>
              <a:grpSpLocks/>
            </p:cNvGrpSpPr>
            <p:nvPr/>
          </p:nvGrpSpPr>
          <p:grpSpPr bwMode="auto">
            <a:xfrm>
              <a:off x="428624" y="2000192"/>
              <a:ext cx="1928813" cy="1214338"/>
              <a:chOff x="2857488" y="2357430"/>
              <a:chExt cx="1928826" cy="1214446"/>
            </a:xfrm>
          </p:grpSpPr>
          <p:sp>
            <p:nvSpPr>
              <p:cNvPr id="33814" name="Oval 264"/>
              <p:cNvSpPr>
                <a:spLocks noChangeArrowheads="1"/>
              </p:cNvSpPr>
              <p:nvPr/>
            </p:nvSpPr>
            <p:spPr bwMode="auto">
              <a:xfrm>
                <a:off x="2857488" y="2357430"/>
                <a:ext cx="1928826" cy="1214446"/>
              </a:xfrm>
              <a:prstGeom prst="ellipse">
                <a:avLst/>
              </a:prstGeom>
              <a:gradFill rotWithShape="0">
                <a:gsLst>
                  <a:gs pos="0">
                    <a:srgbClr val="CFDCFE"/>
                  </a:gs>
                  <a:gs pos="100000">
                    <a:srgbClr val="114FFB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en-US" sz="180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33815" name="Oval 265"/>
              <p:cNvSpPr>
                <a:spLocks noChangeArrowheads="1"/>
              </p:cNvSpPr>
              <p:nvPr/>
            </p:nvSpPr>
            <p:spPr bwMode="auto">
              <a:xfrm>
                <a:off x="3000364" y="2428868"/>
                <a:ext cx="1739075" cy="1026176"/>
              </a:xfrm>
              <a:prstGeom prst="ellipse">
                <a:avLst/>
              </a:prstGeom>
              <a:solidFill>
                <a:srgbClr val="799C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2000">
                    <a:solidFill>
                      <a:schemeClr val="bg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rPr>
                  <a:t>물</a:t>
                </a:r>
                <a:endParaRPr lang="en-US" altLang="ko-KR" sz="2000">
                  <a:solidFill>
                    <a:schemeClr val="bg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2000">
                    <a:solidFill>
                      <a:schemeClr val="bg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rPr>
                  <a:t>(Water)</a:t>
                </a:r>
                <a:endParaRPr lang="ko-KR" altLang="en-US" sz="2000">
                  <a:solidFill>
                    <a:schemeClr val="bg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</p:grpSp>
        <p:grpSp>
          <p:nvGrpSpPr>
            <p:cNvPr id="33808" name="그룹 97"/>
            <p:cNvGrpSpPr>
              <a:grpSpLocks/>
            </p:cNvGrpSpPr>
            <p:nvPr/>
          </p:nvGrpSpPr>
          <p:grpSpPr bwMode="auto">
            <a:xfrm>
              <a:off x="428624" y="3643120"/>
              <a:ext cx="1928813" cy="1214338"/>
              <a:chOff x="3071802" y="3643314"/>
              <a:chExt cx="1928826" cy="1214446"/>
            </a:xfrm>
          </p:grpSpPr>
          <p:sp>
            <p:nvSpPr>
              <p:cNvPr id="33812" name="Oval 264"/>
              <p:cNvSpPr>
                <a:spLocks noChangeArrowheads="1"/>
              </p:cNvSpPr>
              <p:nvPr/>
            </p:nvSpPr>
            <p:spPr bwMode="auto">
              <a:xfrm>
                <a:off x="3071802" y="3643314"/>
                <a:ext cx="1928826" cy="1214446"/>
              </a:xfrm>
              <a:prstGeom prst="ellipse">
                <a:avLst/>
              </a:prstGeom>
              <a:gradFill rotWithShape="0">
                <a:gsLst>
                  <a:gs pos="0">
                    <a:srgbClr val="CFDCFE"/>
                  </a:gs>
                  <a:gs pos="100000">
                    <a:srgbClr val="114FFB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en-US" sz="180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100" name="Oval 265"/>
              <p:cNvSpPr>
                <a:spLocks noChangeArrowheads="1"/>
              </p:cNvSpPr>
              <p:nvPr/>
            </p:nvSpPr>
            <p:spPr bwMode="auto">
              <a:xfrm>
                <a:off x="3214679" y="3715153"/>
                <a:ext cx="1738325" cy="102570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latinLnBrk="1" hangingPunct="1">
                  <a:defRPr/>
                </a:pPr>
                <a:r>
                  <a:rPr lang="ko-KR" altLang="en-US" sz="2000" dirty="0">
                    <a:solidFill>
                      <a:srgbClr val="FFFF00"/>
                    </a:solidFill>
                  </a:rPr>
                  <a:t>공기</a:t>
                </a:r>
                <a:endParaRPr lang="en-US" altLang="ko-KR" sz="2000" dirty="0">
                  <a:solidFill>
                    <a:srgbClr val="FFFF00"/>
                  </a:solidFill>
                </a:endParaRPr>
              </a:p>
              <a:p>
                <a:pPr algn="ctr" eaLnBrk="1" latinLnBrk="1" hangingPunct="1">
                  <a:defRPr/>
                </a:pPr>
                <a:r>
                  <a:rPr lang="en-US" altLang="ko-KR" sz="2000" dirty="0">
                    <a:solidFill>
                      <a:srgbClr val="FFFF00"/>
                    </a:solidFill>
                  </a:rPr>
                  <a:t>(Air)</a:t>
                </a:r>
                <a:endParaRPr lang="ko-KR" altLang="en-US" sz="2000" dirty="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33809" name="그룹 100"/>
            <p:cNvGrpSpPr>
              <a:grpSpLocks/>
            </p:cNvGrpSpPr>
            <p:nvPr/>
          </p:nvGrpSpPr>
          <p:grpSpPr bwMode="auto">
            <a:xfrm>
              <a:off x="428624" y="5214616"/>
              <a:ext cx="1928813" cy="1214338"/>
              <a:chOff x="5429256" y="4643446"/>
              <a:chExt cx="1928826" cy="1214446"/>
            </a:xfrm>
          </p:grpSpPr>
          <p:sp>
            <p:nvSpPr>
              <p:cNvPr id="33810" name="Oval 264"/>
              <p:cNvSpPr>
                <a:spLocks noChangeArrowheads="1"/>
              </p:cNvSpPr>
              <p:nvPr/>
            </p:nvSpPr>
            <p:spPr bwMode="auto">
              <a:xfrm>
                <a:off x="5429256" y="4643446"/>
                <a:ext cx="1928826" cy="1214446"/>
              </a:xfrm>
              <a:prstGeom prst="ellipse">
                <a:avLst/>
              </a:prstGeom>
              <a:gradFill rotWithShape="0">
                <a:gsLst>
                  <a:gs pos="0">
                    <a:srgbClr val="CFDCFE"/>
                  </a:gs>
                  <a:gs pos="100000">
                    <a:srgbClr val="114FFB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en-US" sz="180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103" name="Oval 265"/>
              <p:cNvSpPr>
                <a:spLocks noChangeArrowheads="1"/>
              </p:cNvSpPr>
              <p:nvPr/>
            </p:nvSpPr>
            <p:spPr bwMode="auto">
              <a:xfrm>
                <a:off x="5572133" y="4715546"/>
                <a:ext cx="1738325" cy="1024115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latinLnBrk="1" hangingPunct="1">
                  <a:defRPr/>
                </a:pPr>
                <a:r>
                  <a:rPr lang="ko-KR" altLang="en-US" sz="2000" dirty="0">
                    <a:solidFill>
                      <a:srgbClr val="FF0000"/>
                    </a:solidFill>
                  </a:rPr>
                  <a:t>산소</a:t>
                </a:r>
                <a:endParaRPr lang="en-US" altLang="ko-KR" sz="2000" dirty="0">
                  <a:solidFill>
                    <a:srgbClr val="FF0000"/>
                  </a:solidFill>
                </a:endParaRPr>
              </a:p>
              <a:p>
                <a:pPr algn="ctr" eaLnBrk="1" latinLnBrk="1" hangingPunct="1">
                  <a:defRPr/>
                </a:pPr>
                <a:r>
                  <a:rPr lang="en-US" altLang="ko-KR" sz="2000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ko-KR" sz="2000" dirty="0" err="1">
                    <a:solidFill>
                      <a:srgbClr val="FF0000"/>
                    </a:solidFill>
                  </a:rPr>
                  <a:t>Oxyen</a:t>
                </a:r>
                <a:r>
                  <a:rPr lang="en-US" altLang="ko-KR" sz="2000" dirty="0">
                    <a:solidFill>
                      <a:srgbClr val="FF0000"/>
                    </a:solidFill>
                  </a:rPr>
                  <a:t>)</a:t>
                </a:r>
                <a:endParaRPr lang="ko-KR" altLang="en-US" sz="2000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48445" y="19596"/>
            <a:ext cx="1856370" cy="1062703"/>
          </a:xfrm>
          <a:prstGeom prst="rect">
            <a:avLst/>
          </a:prstGeom>
          <a:noFill/>
          <a:ln>
            <a:noFill/>
          </a:ln>
          <a:effectLst>
            <a:glow rad="38100">
              <a:srgbClr val="00B0F0">
                <a:alpha val="71000"/>
              </a:srgb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그룹 9"/>
          <p:cNvGrpSpPr>
            <a:grpSpLocks/>
          </p:cNvGrpSpPr>
          <p:nvPr/>
        </p:nvGrpSpPr>
        <p:grpSpPr bwMode="auto">
          <a:xfrm>
            <a:off x="-108520" y="0"/>
            <a:ext cx="9252520" cy="1073150"/>
            <a:chOff x="-108520" y="0"/>
            <a:chExt cx="925252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35855" name="TextBox 16"/>
            <p:cNvSpPr txBox="1">
              <a:spLocks noChangeArrowheads="1"/>
            </p:cNvSpPr>
            <p:nvPr/>
          </p:nvSpPr>
          <p:spPr bwMode="auto">
            <a:xfrm>
              <a:off x="-108520" y="241183"/>
              <a:ext cx="6516216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다중이용시설 </a:t>
              </a:r>
              <a:r>
                <a:rPr lang="ko-KR" altLang="en-US" sz="4000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공기질</a:t>
              </a:r>
              <a:r>
                <a:rPr lang="ko-KR" altLang="en-US" sz="40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관리법</a:t>
              </a:r>
            </a:p>
          </p:txBody>
        </p:sp>
      </p:grpSp>
      <p:grpSp>
        <p:nvGrpSpPr>
          <p:cNvPr id="35844" name="그룹 12"/>
          <p:cNvGrpSpPr>
            <a:grpSpLocks/>
          </p:cNvGrpSpPr>
          <p:nvPr/>
        </p:nvGrpSpPr>
        <p:grpSpPr bwMode="auto">
          <a:xfrm>
            <a:off x="285750" y="1214438"/>
            <a:ext cx="8501063" cy="5257800"/>
            <a:chOff x="285750" y="1214438"/>
            <a:chExt cx="8501063" cy="5257800"/>
          </a:xfrm>
        </p:grpSpPr>
        <p:sp>
          <p:nvSpPr>
            <p:cNvPr id="35846" name="AutoShape 23"/>
            <p:cNvSpPr>
              <a:spLocks noChangeArrowheads="1"/>
            </p:cNvSpPr>
            <p:nvPr/>
          </p:nvSpPr>
          <p:spPr bwMode="auto">
            <a:xfrm flipH="1">
              <a:off x="357188" y="1857375"/>
              <a:ext cx="8429625" cy="4614863"/>
            </a:xfrm>
            <a:prstGeom prst="roundRect">
              <a:avLst>
                <a:gd name="adj" fmla="val 1301"/>
              </a:avLst>
            </a:prstGeom>
            <a:gradFill rotWithShape="0"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85597" tIns="42798" rIns="85597" bIns="42798" anchor="ctr"/>
            <a:lstStyle>
              <a:lvl1pPr defTabSz="855663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855663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855663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855663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855663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8556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8556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8556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8556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spcBef>
                  <a:spcPct val="0"/>
                </a:spcBef>
                <a:buFontTx/>
                <a:buNone/>
              </a:pPr>
              <a:endParaRPr kumimoji="0" lang="ko-KR" altLang="ko-KR" sz="1000">
                <a:latin typeface="HY울릉도B" panose="02030600000101010101" pitchFamily="18" charset="-127"/>
                <a:ea typeface="HY울릉도B" panose="02030600000101010101" pitchFamily="18" charset="-127"/>
              </a:endParaRPr>
            </a:p>
          </p:txBody>
        </p:sp>
        <p:sp>
          <p:nvSpPr>
            <p:cNvPr id="14" name="AutoShape 24"/>
            <p:cNvSpPr>
              <a:spLocks noChangeArrowheads="1"/>
            </p:cNvSpPr>
            <p:nvPr/>
          </p:nvSpPr>
          <p:spPr bwMode="auto">
            <a:xfrm>
              <a:off x="928688" y="2000250"/>
              <a:ext cx="7715250" cy="4357688"/>
            </a:xfrm>
            <a:prstGeom prst="roundRect">
              <a:avLst>
                <a:gd name="adj" fmla="val 837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  <a:round/>
              <a:headEnd/>
              <a:tailEnd/>
            </a:ln>
            <a:effectLst>
              <a:prstShdw prst="shdw17" dist="17961" dir="13500000">
                <a:srgbClr val="879076"/>
              </a:prstShdw>
            </a:effectLst>
          </p:spPr>
          <p:txBody>
            <a:bodyPr anchor="ctr"/>
            <a:lstStyle/>
            <a:p>
              <a:pPr marL="190500" indent="-190500" eaLnBrk="1" latinLnBrk="1" hangingPunct="1">
                <a:lnSpc>
                  <a:spcPct val="150000"/>
                </a:lnSpc>
                <a:buFont typeface="Wingdings" pitchFamily="2" charset="2"/>
                <a:buChar char="l"/>
                <a:defRPr/>
              </a:pPr>
              <a:r>
                <a:rPr lang="ko-KR" altLang="en-US" sz="1600" dirty="0">
                  <a:latin typeface="+mn-ea"/>
                  <a:ea typeface="+mn-ea"/>
                </a:rPr>
                <a:t> </a:t>
              </a:r>
              <a:r>
                <a:rPr lang="en-US" altLang="ko-KR" sz="1600" dirty="0">
                  <a:latin typeface="+mn-ea"/>
                  <a:ea typeface="+mn-ea"/>
                </a:rPr>
                <a:t>2003</a:t>
              </a:r>
              <a:r>
                <a:rPr lang="ko-KR" altLang="en-US" sz="1600" dirty="0">
                  <a:latin typeface="+mn-ea"/>
                  <a:ea typeface="+mn-ea"/>
                </a:rPr>
                <a:t>년 </a:t>
              </a:r>
              <a:r>
                <a:rPr lang="en-US" altLang="ko-KR" sz="1600" dirty="0">
                  <a:solidFill>
                    <a:srgbClr val="0000FF"/>
                  </a:solidFill>
                  <a:latin typeface="+mn-ea"/>
                  <a:ea typeface="+mn-ea"/>
                </a:rPr>
                <a:t>“</a:t>
              </a:r>
              <a:r>
                <a:rPr lang="ko-KR" altLang="en-US" sz="1600" dirty="0" err="1">
                  <a:solidFill>
                    <a:srgbClr val="0000FF"/>
                  </a:solidFill>
                  <a:latin typeface="+mn-ea"/>
                  <a:ea typeface="+mn-ea"/>
                </a:rPr>
                <a:t>공기질</a:t>
              </a:r>
              <a:r>
                <a:rPr lang="ko-KR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 관리법</a:t>
              </a:r>
              <a:r>
                <a:rPr lang="en-US" altLang="ko-KR" sz="1600" dirty="0">
                  <a:solidFill>
                    <a:srgbClr val="0000FF"/>
                  </a:solidFill>
                  <a:latin typeface="+mn-ea"/>
                  <a:ea typeface="+mn-ea"/>
                </a:rPr>
                <a:t>”</a:t>
              </a:r>
              <a:r>
                <a:rPr lang="ko-KR" altLang="en-US" sz="1600" dirty="0">
                  <a:latin typeface="+mn-ea"/>
                  <a:ea typeface="+mn-ea"/>
                </a:rPr>
                <a:t>을 </a:t>
              </a:r>
              <a:r>
                <a:rPr lang="en-US" altLang="ko-KR" sz="1600" dirty="0">
                  <a:solidFill>
                    <a:srgbClr val="FF0000"/>
                  </a:solidFill>
                  <a:latin typeface="+mn-ea"/>
                  <a:ea typeface="+mn-ea"/>
                </a:rPr>
                <a:t>“</a:t>
              </a:r>
              <a:r>
                <a:rPr lang="ko-KR" altLang="en-US" sz="1600" dirty="0">
                  <a:solidFill>
                    <a:srgbClr val="FF0000"/>
                  </a:solidFill>
                  <a:latin typeface="+mn-ea"/>
                  <a:ea typeface="+mn-ea"/>
                </a:rPr>
                <a:t>다중이용시설 등의 실내 </a:t>
              </a:r>
              <a:r>
                <a:rPr lang="ko-KR" altLang="en-US" sz="1600" dirty="0" err="1">
                  <a:solidFill>
                    <a:srgbClr val="FF0000"/>
                  </a:solidFill>
                  <a:latin typeface="+mn-ea"/>
                  <a:ea typeface="+mn-ea"/>
                </a:rPr>
                <a:t>공기질</a:t>
              </a:r>
              <a:r>
                <a:rPr lang="ko-KR" altLang="en-US" sz="1600" dirty="0">
                  <a:solidFill>
                    <a:srgbClr val="FF0000"/>
                  </a:solidFill>
                  <a:latin typeface="+mn-ea"/>
                  <a:ea typeface="+mn-ea"/>
                </a:rPr>
                <a:t> 관리법</a:t>
              </a:r>
              <a:r>
                <a:rPr lang="en-US" altLang="ko-KR" sz="1600" dirty="0">
                  <a:solidFill>
                    <a:srgbClr val="FF0000"/>
                  </a:solidFill>
                  <a:latin typeface="+mn-ea"/>
                  <a:ea typeface="+mn-ea"/>
                </a:rPr>
                <a:t>”</a:t>
              </a:r>
              <a:r>
                <a:rPr lang="ko-KR" altLang="en-US" sz="1600" dirty="0">
                  <a:latin typeface="+mn-ea"/>
                  <a:ea typeface="+mn-ea"/>
                </a:rPr>
                <a:t>개정</a:t>
              </a:r>
              <a:r>
                <a:rPr lang="en-US" altLang="ko-KR" sz="1600" dirty="0">
                  <a:latin typeface="+mn-ea"/>
                  <a:ea typeface="+mn-ea"/>
                </a:rPr>
                <a:t>.</a:t>
              </a:r>
            </a:p>
            <a:p>
              <a:pPr marL="647700" lvl="1" indent="-190500" eaLnBrk="1" latinLnBrk="1" hangingPunct="1">
                <a:lnSpc>
                  <a:spcPct val="150000"/>
                </a:lnSpc>
                <a:buFont typeface="Wingdings" pitchFamily="2" charset="2"/>
                <a:buChar char="Ø"/>
                <a:defRPr/>
              </a:pPr>
              <a:r>
                <a:rPr lang="ko-KR" altLang="en-US" sz="1600" dirty="0">
                  <a:latin typeface="+mn-ea"/>
                  <a:ea typeface="+mn-ea"/>
                </a:rPr>
                <a:t> 적용범위 </a:t>
              </a:r>
              <a:r>
                <a:rPr lang="en-US" altLang="ko-KR" sz="1600" dirty="0">
                  <a:latin typeface="+mn-ea"/>
                  <a:ea typeface="+mn-ea"/>
                </a:rPr>
                <a:t>:</a:t>
              </a:r>
              <a:r>
                <a:rPr lang="ko-KR" altLang="en-US" sz="1600" dirty="0">
                  <a:latin typeface="+mn-ea"/>
                  <a:ea typeface="+mn-ea"/>
                </a:rPr>
                <a:t> 지하역사</a:t>
              </a:r>
              <a:r>
                <a:rPr lang="en-US" altLang="ko-KR" sz="1600" dirty="0"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latin typeface="+mn-ea"/>
                  <a:ea typeface="+mn-ea"/>
                </a:rPr>
                <a:t>상가</a:t>
              </a:r>
              <a:r>
                <a:rPr lang="en-US" altLang="ko-KR" sz="1600" dirty="0"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latin typeface="+mn-ea"/>
                  <a:ea typeface="+mn-ea"/>
                </a:rPr>
                <a:t>터미널</a:t>
              </a:r>
              <a:r>
                <a:rPr lang="en-US" altLang="ko-KR" sz="1600" dirty="0"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latin typeface="+mn-ea"/>
                  <a:ea typeface="+mn-ea"/>
                </a:rPr>
                <a:t>도서관</a:t>
              </a:r>
              <a:r>
                <a:rPr lang="en-US" altLang="ko-KR" sz="1600" dirty="0"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latin typeface="+mn-ea"/>
                  <a:ea typeface="+mn-ea"/>
                </a:rPr>
                <a:t>공동주택 등 확대</a:t>
              </a:r>
              <a:r>
                <a:rPr lang="en-US" altLang="ko-KR" sz="1600" dirty="0">
                  <a:latin typeface="+mn-ea"/>
                  <a:ea typeface="+mn-ea"/>
                </a:rPr>
                <a:t>.</a:t>
              </a:r>
            </a:p>
            <a:p>
              <a:pPr marL="647700" lvl="1" indent="-190500" eaLnBrk="1" latinLnBrk="1" hangingPunct="1">
                <a:lnSpc>
                  <a:spcPct val="150000"/>
                </a:lnSpc>
                <a:buFont typeface="Wingdings" pitchFamily="2" charset="2"/>
                <a:buChar char="Ø"/>
                <a:defRPr/>
              </a:pPr>
              <a:r>
                <a:rPr lang="en-US" altLang="ko-KR" sz="1600" dirty="0">
                  <a:solidFill>
                    <a:srgbClr val="7030A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600" dirty="0">
                  <a:latin typeface="+mn-ea"/>
                  <a:ea typeface="+mn-ea"/>
                </a:rPr>
                <a:t>신축 공동주택은 </a:t>
              </a:r>
              <a:r>
                <a:rPr lang="ko-KR" altLang="en-US" sz="1600" dirty="0" err="1">
                  <a:solidFill>
                    <a:srgbClr val="FF0000"/>
                  </a:solidFill>
                  <a:latin typeface="+mn-ea"/>
                  <a:ea typeface="+mn-ea"/>
                </a:rPr>
                <a:t>입주전</a:t>
              </a:r>
              <a:r>
                <a:rPr lang="ko-KR" altLang="en-US" sz="1600" dirty="0">
                  <a:solidFill>
                    <a:srgbClr val="FF000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600" dirty="0" err="1">
                  <a:solidFill>
                    <a:srgbClr val="FF0000"/>
                  </a:solidFill>
                  <a:latin typeface="+mn-ea"/>
                  <a:ea typeface="+mn-ea"/>
                </a:rPr>
                <a:t>공기질</a:t>
              </a:r>
              <a:r>
                <a:rPr lang="ko-KR" altLang="en-US" sz="1600" dirty="0">
                  <a:solidFill>
                    <a:srgbClr val="FF0000"/>
                  </a:solidFill>
                  <a:latin typeface="+mn-ea"/>
                  <a:ea typeface="+mn-ea"/>
                </a:rPr>
                <a:t> 측정 결과를 공고</a:t>
              </a:r>
              <a:r>
                <a:rPr lang="en-US" altLang="ko-KR" sz="1600" dirty="0">
                  <a:latin typeface="+mn-ea"/>
                  <a:ea typeface="+mn-ea"/>
                </a:rPr>
                <a:t>.</a:t>
              </a:r>
            </a:p>
            <a:p>
              <a:pPr marL="1104900" lvl="2" indent="-190500" eaLnBrk="1" latinLnBrk="1" hangingPunct="1">
                <a:lnSpc>
                  <a:spcPct val="150000"/>
                </a:lnSpc>
                <a:buFont typeface="Wingdings" pitchFamily="2" charset="2"/>
                <a:buChar char="ü"/>
                <a:defRPr/>
              </a:pPr>
              <a:r>
                <a:rPr lang="ko-KR" altLang="en-US" sz="1600" dirty="0">
                  <a:latin typeface="+mn-ea"/>
                  <a:ea typeface="+mn-ea"/>
                </a:rPr>
                <a:t> </a:t>
              </a:r>
              <a:r>
                <a:rPr lang="ko-KR" altLang="en-US" sz="1600" dirty="0">
                  <a:solidFill>
                    <a:srgbClr val="0033CC"/>
                  </a:solidFill>
                  <a:latin typeface="+mn-ea"/>
                  <a:ea typeface="+mn-ea"/>
                </a:rPr>
                <a:t>포름알데히드</a:t>
              </a:r>
              <a:r>
                <a:rPr lang="en-US" altLang="ko-KR" sz="1600" dirty="0">
                  <a:solidFill>
                    <a:srgbClr val="0033CC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solidFill>
                    <a:srgbClr val="0033CC"/>
                  </a:solidFill>
                  <a:latin typeface="+mn-ea"/>
                  <a:ea typeface="+mn-ea"/>
                </a:rPr>
                <a:t>휘발성 </a:t>
              </a:r>
              <a:r>
                <a:rPr lang="ko-KR" altLang="en-US" sz="1600" dirty="0" err="1">
                  <a:solidFill>
                    <a:srgbClr val="0033CC"/>
                  </a:solidFill>
                  <a:latin typeface="+mn-ea"/>
                  <a:ea typeface="+mn-ea"/>
                </a:rPr>
                <a:t>유기화학물</a:t>
              </a:r>
              <a:r>
                <a:rPr lang="en-US" altLang="ko-KR" sz="1600" dirty="0">
                  <a:solidFill>
                    <a:srgbClr val="0033CC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solidFill>
                    <a:srgbClr val="0033CC"/>
                  </a:solidFill>
                  <a:latin typeface="+mn-ea"/>
                  <a:ea typeface="+mn-ea"/>
                </a:rPr>
                <a:t>오염물질 등</a:t>
              </a:r>
              <a:endParaRPr lang="en-US" altLang="ko-KR" sz="1600" dirty="0">
                <a:solidFill>
                  <a:srgbClr val="0033CC"/>
                </a:solidFill>
                <a:latin typeface="+mn-ea"/>
                <a:ea typeface="+mn-ea"/>
              </a:endParaRPr>
            </a:p>
            <a:p>
              <a:pPr marL="647700" lvl="1" indent="-190500" eaLnBrk="1" latinLnBrk="1" hangingPunct="1">
                <a:lnSpc>
                  <a:spcPct val="150000"/>
                </a:lnSpc>
                <a:buFont typeface="Wingdings" pitchFamily="2" charset="2"/>
                <a:buChar char="Ø"/>
                <a:defRPr/>
              </a:pPr>
              <a:r>
                <a:rPr lang="en-US" altLang="ko-KR" sz="1600" dirty="0">
                  <a:latin typeface="+mn-ea"/>
                  <a:ea typeface="+mn-ea"/>
                </a:rPr>
                <a:t> </a:t>
              </a:r>
              <a:r>
                <a:rPr lang="ko-KR" altLang="en-US" sz="1600" dirty="0">
                  <a:latin typeface="+mn-ea"/>
                  <a:ea typeface="+mn-ea"/>
                </a:rPr>
                <a:t>인체에 해로운 </a:t>
              </a:r>
              <a:r>
                <a:rPr lang="ko-KR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오염물질을 방출하는</a:t>
              </a:r>
              <a:r>
                <a:rPr lang="ko-KR" altLang="en-US" sz="1600" dirty="0">
                  <a:solidFill>
                    <a:srgbClr val="FF0000"/>
                  </a:solidFill>
                  <a:latin typeface="+mn-ea"/>
                  <a:ea typeface="+mn-ea"/>
                </a:rPr>
                <a:t> 건축자재 고시 및 사용제한</a:t>
              </a:r>
              <a:r>
                <a:rPr lang="en-US" altLang="ko-KR" sz="1600" dirty="0">
                  <a:latin typeface="+mn-ea"/>
                  <a:ea typeface="+mn-ea"/>
                </a:rPr>
                <a:t>.</a:t>
              </a:r>
            </a:p>
            <a:p>
              <a:pPr marL="647700" lvl="1" indent="-190500" eaLnBrk="1" latinLnBrk="1" hangingPunct="1">
                <a:lnSpc>
                  <a:spcPct val="150000"/>
                </a:lnSpc>
                <a:buFont typeface="Wingdings" pitchFamily="2" charset="2"/>
                <a:buChar char="Ø"/>
                <a:defRPr/>
              </a:pPr>
              <a:r>
                <a:rPr lang="en-US" altLang="ko-KR" sz="1600" dirty="0">
                  <a:latin typeface="+mn-ea"/>
                  <a:ea typeface="+mn-ea"/>
                </a:rPr>
                <a:t> </a:t>
              </a:r>
              <a:r>
                <a:rPr lang="ko-KR" altLang="en-US" sz="1600" dirty="0">
                  <a:latin typeface="+mn-ea"/>
                  <a:ea typeface="+mn-ea"/>
                </a:rPr>
                <a:t>다중이용시설 소유자에게 </a:t>
              </a:r>
              <a:r>
                <a:rPr lang="ko-KR" altLang="en-US" sz="1600" dirty="0" err="1">
                  <a:solidFill>
                    <a:srgbClr val="0000FF"/>
                  </a:solidFill>
                  <a:latin typeface="+mn-ea"/>
                  <a:ea typeface="+mn-ea"/>
                </a:rPr>
                <a:t>공기질</a:t>
              </a:r>
              <a:r>
                <a:rPr lang="ko-KR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 측정의무 </a:t>
              </a:r>
              <a:r>
                <a:rPr lang="ko-KR" altLang="en-US" sz="1600" dirty="0">
                  <a:latin typeface="+mn-ea"/>
                  <a:ea typeface="+mn-ea"/>
                </a:rPr>
                <a:t>부여</a:t>
              </a:r>
              <a:r>
                <a:rPr lang="en-US" altLang="ko-KR" sz="1600" dirty="0">
                  <a:latin typeface="+mn-ea"/>
                  <a:ea typeface="+mn-ea"/>
                </a:rPr>
                <a:t>.</a:t>
              </a:r>
            </a:p>
            <a:p>
              <a:pPr marL="190500" indent="-190500" eaLnBrk="1" latinLnBrk="1" hangingPunct="1">
                <a:lnSpc>
                  <a:spcPct val="150000"/>
                </a:lnSpc>
                <a:defRPr/>
              </a:pPr>
              <a:endParaRPr lang="en-US" altLang="ko-KR" sz="800" dirty="0">
                <a:latin typeface="+mn-ea"/>
                <a:ea typeface="+mn-ea"/>
              </a:endParaRPr>
            </a:p>
            <a:p>
              <a:pPr marL="190500" indent="-190500" eaLnBrk="1" latinLnBrk="1" hangingPunct="1">
                <a:lnSpc>
                  <a:spcPct val="150000"/>
                </a:lnSpc>
                <a:buFont typeface="Wingdings" pitchFamily="2" charset="2"/>
                <a:buChar char="l"/>
                <a:defRPr/>
              </a:pPr>
              <a:r>
                <a:rPr lang="en-US" altLang="ko-KR" sz="1600" dirty="0">
                  <a:latin typeface="+mn-ea"/>
                  <a:ea typeface="+mn-ea"/>
                </a:rPr>
                <a:t> 2007</a:t>
              </a:r>
              <a:r>
                <a:rPr lang="ko-KR" altLang="en-US" sz="1600" dirty="0">
                  <a:latin typeface="+mn-ea"/>
                  <a:ea typeface="+mn-ea"/>
                </a:rPr>
                <a:t>년 실내 </a:t>
              </a:r>
              <a:r>
                <a:rPr lang="ko-KR" altLang="en-US" sz="1600" dirty="0" err="1">
                  <a:solidFill>
                    <a:srgbClr val="0000FF"/>
                  </a:solidFill>
                  <a:latin typeface="+mn-ea"/>
                  <a:ea typeface="+mn-ea"/>
                </a:rPr>
                <a:t>공기질</a:t>
              </a:r>
              <a:r>
                <a:rPr lang="ko-KR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 관리법을 지도</a:t>
              </a:r>
              <a:r>
                <a:rPr lang="en-US" altLang="ko-KR" sz="1600" dirty="0">
                  <a:solidFill>
                    <a:srgbClr val="0000FF"/>
                  </a:solidFill>
                  <a:latin typeface="+mn-ea"/>
                  <a:ea typeface="+mn-ea"/>
                </a:rPr>
                <a:t>/</a:t>
              </a:r>
              <a:r>
                <a:rPr lang="ko-KR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점검 </a:t>
              </a:r>
              <a:r>
                <a:rPr lang="en-US" altLang="ko-KR" sz="1600" dirty="0">
                  <a:solidFill>
                    <a:srgbClr val="FF0000"/>
                  </a:solidFill>
                  <a:latin typeface="+mn-ea"/>
                  <a:ea typeface="+mn-ea"/>
                </a:rPr>
                <a:t>-&gt; </a:t>
              </a:r>
              <a:r>
                <a:rPr lang="ko-KR" altLang="en-US" sz="1600" dirty="0">
                  <a:solidFill>
                    <a:srgbClr val="FF0000"/>
                  </a:solidFill>
                  <a:latin typeface="+mn-ea"/>
                  <a:ea typeface="+mn-ea"/>
                </a:rPr>
                <a:t>부분시행</a:t>
              </a:r>
              <a:endParaRPr lang="en-US" altLang="ko-KR" sz="1600" dirty="0">
                <a:solidFill>
                  <a:srgbClr val="FF0000"/>
                </a:solidFill>
                <a:latin typeface="+mn-ea"/>
                <a:ea typeface="+mn-ea"/>
              </a:endParaRPr>
            </a:p>
            <a:p>
              <a:pPr marL="647700" lvl="1" indent="-190500" eaLnBrk="1" latinLnBrk="1" hangingPunct="1">
                <a:lnSpc>
                  <a:spcPct val="150000"/>
                </a:lnSpc>
                <a:buFont typeface="Wingdings" pitchFamily="2" charset="2"/>
                <a:buChar char="Ø"/>
                <a:defRPr/>
              </a:pPr>
              <a:r>
                <a:rPr lang="ko-KR" altLang="en-US" sz="1600" dirty="0">
                  <a:latin typeface="+mn-ea"/>
                  <a:ea typeface="+mn-ea"/>
                </a:rPr>
                <a:t> </a:t>
              </a:r>
              <a:r>
                <a:rPr lang="ko-KR" altLang="en-US" sz="1600" dirty="0">
                  <a:solidFill>
                    <a:srgbClr val="AF08BC"/>
                  </a:solidFill>
                  <a:latin typeface="+mn-ea"/>
                  <a:ea typeface="+mn-ea"/>
                </a:rPr>
                <a:t>실내금연 및 흡연실 설치 </a:t>
              </a:r>
              <a:r>
                <a:rPr lang="en-US" altLang="ko-KR" sz="1600" dirty="0">
                  <a:solidFill>
                    <a:srgbClr val="AF08BC"/>
                  </a:solidFill>
                  <a:latin typeface="+mn-ea"/>
                  <a:ea typeface="+mn-ea"/>
                </a:rPr>
                <a:t>-&gt; </a:t>
              </a:r>
              <a:r>
                <a:rPr lang="ko-KR" altLang="en-US" sz="1600" dirty="0">
                  <a:solidFill>
                    <a:srgbClr val="AF08BC"/>
                  </a:solidFill>
                  <a:latin typeface="+mn-ea"/>
                  <a:ea typeface="+mn-ea"/>
                </a:rPr>
                <a:t>식당</a:t>
              </a:r>
              <a:r>
                <a:rPr lang="en-US" altLang="ko-KR" sz="1600" dirty="0">
                  <a:solidFill>
                    <a:srgbClr val="AF08BC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solidFill>
                    <a:srgbClr val="AF08BC"/>
                  </a:solidFill>
                  <a:latin typeface="+mn-ea"/>
                  <a:ea typeface="+mn-ea"/>
                </a:rPr>
                <a:t>사무실</a:t>
              </a:r>
              <a:r>
                <a:rPr lang="en-US" altLang="ko-KR" sz="1600" dirty="0">
                  <a:solidFill>
                    <a:srgbClr val="AF08BC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solidFill>
                    <a:srgbClr val="AF08BC"/>
                  </a:solidFill>
                  <a:latin typeface="+mn-ea"/>
                  <a:ea typeface="+mn-ea"/>
                </a:rPr>
                <a:t>주거시설  등 </a:t>
              </a:r>
              <a:endParaRPr lang="en-US" altLang="ko-KR" sz="1600" dirty="0">
                <a:solidFill>
                  <a:srgbClr val="AF08BC"/>
                </a:solidFill>
                <a:latin typeface="+mn-ea"/>
                <a:ea typeface="+mn-ea"/>
              </a:endParaRPr>
            </a:p>
            <a:p>
              <a:pPr marL="647700" lvl="1" indent="-190500" eaLnBrk="1" latinLnBrk="1" hangingPunct="1">
                <a:lnSpc>
                  <a:spcPct val="150000"/>
                </a:lnSpc>
                <a:defRPr/>
              </a:pPr>
              <a:endParaRPr lang="en-US" altLang="ko-KR" sz="800" dirty="0">
                <a:solidFill>
                  <a:srgbClr val="AF08BC"/>
                </a:solidFill>
                <a:latin typeface="+mn-ea"/>
                <a:ea typeface="+mn-ea"/>
              </a:endParaRPr>
            </a:p>
            <a:p>
              <a:pPr marL="190500" indent="-190500" eaLnBrk="1" latinLnBrk="1" hangingPunct="1">
                <a:lnSpc>
                  <a:spcPct val="150000"/>
                </a:lnSpc>
                <a:buFont typeface="Wingdings" pitchFamily="2" charset="2"/>
                <a:buChar char="l"/>
                <a:defRPr/>
              </a:pPr>
              <a:r>
                <a:rPr lang="en-US" altLang="ko-KR" sz="1600" dirty="0">
                  <a:latin typeface="+mn-ea"/>
                </a:rPr>
                <a:t> </a:t>
              </a:r>
              <a:r>
                <a:rPr lang="en-US" altLang="ko-KR" sz="1600" dirty="0">
                  <a:latin typeface="+mn-ea"/>
                  <a:ea typeface="+mn-ea"/>
                </a:rPr>
                <a:t>2011</a:t>
              </a:r>
              <a:r>
                <a:rPr lang="ko-KR" altLang="en-US" sz="1600" dirty="0">
                  <a:latin typeface="+mn-ea"/>
                  <a:ea typeface="+mn-ea"/>
                </a:rPr>
                <a:t>년 실내 </a:t>
              </a:r>
              <a:r>
                <a:rPr lang="ko-KR" altLang="en-US" sz="1600" dirty="0" err="1">
                  <a:solidFill>
                    <a:srgbClr val="0000FF"/>
                  </a:solidFill>
                  <a:latin typeface="+mn-ea"/>
                  <a:ea typeface="+mn-ea"/>
                </a:rPr>
                <a:t>공기질</a:t>
              </a:r>
              <a:r>
                <a:rPr lang="ko-KR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 관리법을 </a:t>
              </a:r>
              <a:r>
                <a:rPr lang="ko-KR" altLang="en-US" sz="1600" dirty="0">
                  <a:solidFill>
                    <a:srgbClr val="FF0000"/>
                  </a:solidFill>
                  <a:latin typeface="+mn-ea"/>
                  <a:ea typeface="+mn-ea"/>
                </a:rPr>
                <a:t>실내</a:t>
              </a:r>
              <a:r>
                <a:rPr lang="en-US" altLang="ko-KR" sz="1600" dirty="0">
                  <a:solidFill>
                    <a:srgbClr val="FF0000"/>
                  </a:solidFill>
                  <a:latin typeface="+mn-ea"/>
                  <a:ea typeface="+mn-ea"/>
                </a:rPr>
                <a:t>/</a:t>
              </a:r>
              <a:r>
                <a:rPr lang="ko-KR" altLang="en-US" sz="1600" dirty="0">
                  <a:solidFill>
                    <a:srgbClr val="FF0000"/>
                  </a:solidFill>
                  <a:latin typeface="+mn-ea"/>
                  <a:ea typeface="+mn-ea"/>
                </a:rPr>
                <a:t>외로 확대 실시</a:t>
              </a:r>
              <a:endParaRPr lang="en-US" altLang="ko-KR" sz="1600" dirty="0">
                <a:solidFill>
                  <a:srgbClr val="FF0000"/>
                </a:solidFill>
                <a:latin typeface="+mn-ea"/>
                <a:ea typeface="+mn-ea"/>
              </a:endParaRPr>
            </a:p>
            <a:p>
              <a:pPr marL="647700" lvl="1" indent="-190500" eaLnBrk="1" latinLnBrk="1" hangingPunct="1">
                <a:lnSpc>
                  <a:spcPct val="150000"/>
                </a:lnSpc>
                <a:buFont typeface="Wingdings" pitchFamily="2" charset="2"/>
                <a:buChar char="Ø"/>
                <a:defRPr/>
              </a:pPr>
              <a:r>
                <a:rPr lang="en-US" altLang="ko-KR" sz="1600" dirty="0">
                  <a:solidFill>
                    <a:srgbClr val="9900CC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600" dirty="0">
                  <a:solidFill>
                    <a:srgbClr val="FF0000"/>
                  </a:solidFill>
                  <a:latin typeface="+mn-ea"/>
                  <a:ea typeface="+mn-ea"/>
                </a:rPr>
                <a:t>실내 절대 금연</a:t>
              </a:r>
              <a:r>
                <a:rPr lang="en-US" altLang="ko-KR" sz="1600" dirty="0">
                  <a:solidFill>
                    <a:srgbClr val="9900CC"/>
                  </a:solidFill>
                  <a:latin typeface="+mn-ea"/>
                  <a:ea typeface="+mn-ea"/>
                </a:rPr>
                <a:t>. </a:t>
              </a:r>
              <a:r>
                <a:rPr lang="ko-KR" altLang="en-US" sz="1600" dirty="0">
                  <a:solidFill>
                    <a:srgbClr val="9900CC"/>
                  </a:solidFill>
                  <a:latin typeface="+mn-ea"/>
                  <a:ea typeface="+mn-ea"/>
                </a:rPr>
                <a:t>실외 금연 구역 설정  </a:t>
              </a:r>
              <a:r>
                <a:rPr lang="en-US" altLang="ko-KR" sz="1600" dirty="0">
                  <a:solidFill>
                    <a:srgbClr val="9900CC"/>
                  </a:solidFill>
                  <a:latin typeface="+mn-ea"/>
                  <a:ea typeface="+mn-ea"/>
                </a:rPr>
                <a:t>-&gt; </a:t>
              </a:r>
              <a:r>
                <a:rPr lang="ko-KR" altLang="en-US" sz="1600" dirty="0">
                  <a:solidFill>
                    <a:srgbClr val="9900CC"/>
                  </a:solidFill>
                  <a:latin typeface="+mn-ea"/>
                  <a:ea typeface="+mn-ea"/>
                </a:rPr>
                <a:t>버스정류장</a:t>
              </a:r>
              <a:r>
                <a:rPr lang="en-US" altLang="ko-KR" sz="1600" dirty="0">
                  <a:solidFill>
                    <a:srgbClr val="9900CC"/>
                  </a:solidFill>
                  <a:latin typeface="+mn-ea"/>
                  <a:ea typeface="+mn-ea"/>
                </a:rPr>
                <a:t> , </a:t>
              </a:r>
              <a:r>
                <a:rPr lang="ko-KR" altLang="en-US" sz="1600" dirty="0">
                  <a:solidFill>
                    <a:srgbClr val="9900CC"/>
                  </a:solidFill>
                  <a:latin typeface="+mn-ea"/>
                  <a:ea typeface="+mn-ea"/>
                </a:rPr>
                <a:t>대로변 등</a:t>
              </a:r>
              <a:endParaRPr lang="en-US" altLang="ko-KR" sz="1600" dirty="0">
                <a:solidFill>
                  <a:srgbClr val="AF08BC"/>
                </a:solidFill>
                <a:latin typeface="+mn-ea"/>
                <a:ea typeface="+mn-ea"/>
              </a:endParaRPr>
            </a:p>
          </p:txBody>
        </p:sp>
        <p:sp>
          <p:nvSpPr>
            <p:cNvPr id="35848" name="AutoShape 25"/>
            <p:cNvSpPr>
              <a:spLocks noChangeArrowheads="1"/>
            </p:cNvSpPr>
            <p:nvPr/>
          </p:nvSpPr>
          <p:spPr bwMode="auto">
            <a:xfrm rot="5400000">
              <a:off x="-1417637" y="3956050"/>
              <a:ext cx="4121150" cy="142875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156B13"/>
                </a:gs>
                <a:gs pos="50000">
                  <a:srgbClr val="9CB86E"/>
                </a:gs>
                <a:gs pos="100000">
                  <a:srgbClr val="DDEBC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35849" name="AutoShape 21"/>
            <p:cNvSpPr>
              <a:spLocks noChangeArrowheads="1"/>
            </p:cNvSpPr>
            <p:nvPr/>
          </p:nvSpPr>
          <p:spPr bwMode="auto">
            <a:xfrm>
              <a:off x="285750" y="1214438"/>
              <a:ext cx="5143500" cy="642937"/>
            </a:xfrm>
            <a:prstGeom prst="bevel">
              <a:avLst>
                <a:gd name="adj" fmla="val 50000"/>
              </a:avLst>
            </a:prstGeom>
            <a:solidFill>
              <a:srgbClr val="6694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 type="none" w="sm" len="sm"/>
                </a14:hiddenLine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571500" y="1285875"/>
              <a:ext cx="4857750" cy="4000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lIns="92061" tIns="46031" rIns="92061" bIns="46031">
              <a:spAutoFit/>
            </a:bodyPr>
            <a:lstStyle/>
            <a:p>
              <a:pPr>
                <a:defRPr/>
              </a:pPr>
              <a:r>
                <a:rPr kumimoji="0" lang="ko-KR" altLang="en-US" sz="2000" dirty="0" err="1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공기질</a:t>
              </a:r>
              <a:r>
                <a:rPr kumimoji="0" lang="ko-KR" altLang="en-US" sz="20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 관리법</a:t>
              </a:r>
              <a:r>
                <a:rPr kumimoji="0" lang="en-US" altLang="ko-KR" sz="2000" dirty="0">
                  <a:solidFill>
                    <a:schemeClr val="bg1"/>
                  </a:solidFill>
                  <a:latin typeface="+mn-ea"/>
                  <a:ea typeface="+mn-ea"/>
                </a:rPr>
                <a:t>(</a:t>
              </a:r>
              <a:r>
                <a:rPr kumimoji="0" lang="ko-KR" altLang="en-US" sz="2000" dirty="0">
                  <a:solidFill>
                    <a:schemeClr val="bg1"/>
                  </a:solidFill>
                  <a:latin typeface="+mn-ea"/>
                  <a:ea typeface="+mn-ea"/>
                </a:rPr>
                <a:t>제</a:t>
              </a:r>
              <a:r>
                <a:rPr kumimoji="0" lang="en-US" altLang="ko-KR" sz="2000" dirty="0">
                  <a:solidFill>
                    <a:schemeClr val="bg1"/>
                  </a:solidFill>
                  <a:latin typeface="+mn-ea"/>
                  <a:ea typeface="+mn-ea"/>
                </a:rPr>
                <a:t>238</a:t>
              </a:r>
              <a:r>
                <a:rPr kumimoji="0" lang="ko-KR" altLang="en-US" sz="2000" dirty="0">
                  <a:solidFill>
                    <a:schemeClr val="bg1"/>
                  </a:solidFill>
                  <a:latin typeface="+mn-ea"/>
                  <a:ea typeface="+mn-ea"/>
                </a:rPr>
                <a:t>회 </a:t>
              </a:r>
              <a:r>
                <a:rPr kumimoji="0" lang="ko-KR" altLang="en-US" sz="2000" spc="-150" dirty="0" smtClean="0">
                  <a:solidFill>
                    <a:schemeClr val="bg1"/>
                  </a:solidFill>
                  <a:latin typeface="+mn-ea"/>
                  <a:ea typeface="+mn-ea"/>
                </a:rPr>
                <a:t>국회</a:t>
              </a:r>
              <a:r>
                <a:rPr kumimoji="0" lang="ko-KR" altLang="en-US" sz="2000" dirty="0" smtClean="0">
                  <a:solidFill>
                    <a:schemeClr val="bg1"/>
                  </a:solidFill>
                  <a:latin typeface="+mn-ea"/>
                  <a:ea typeface="+mn-ea"/>
                </a:rPr>
                <a:t> 법안 통과</a:t>
              </a:r>
              <a:r>
                <a:rPr kumimoji="0" lang="en-US" altLang="ko-KR" sz="2000" dirty="0">
                  <a:solidFill>
                    <a:schemeClr val="bg1"/>
                  </a:solidFill>
                  <a:latin typeface="+mn-ea"/>
                  <a:ea typeface="+mn-ea"/>
                </a:rPr>
                <a:t>)</a:t>
              </a:r>
              <a:endParaRPr kumimoji="0" lang="ko-KR" altLang="en-US" sz="20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37943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다중이용시설</a:t>
              </a:r>
            </a:p>
          </p:txBody>
        </p:sp>
      </p:grpSp>
      <p:grpSp>
        <p:nvGrpSpPr>
          <p:cNvPr id="37892" name="그룹 49"/>
          <p:cNvGrpSpPr>
            <a:grpSpLocks/>
          </p:cNvGrpSpPr>
          <p:nvPr/>
        </p:nvGrpSpPr>
        <p:grpSpPr bwMode="auto">
          <a:xfrm>
            <a:off x="214313" y="1214438"/>
            <a:ext cx="8643937" cy="5356225"/>
            <a:chOff x="214313" y="1214438"/>
            <a:chExt cx="8643937" cy="5356846"/>
          </a:xfrm>
        </p:grpSpPr>
        <p:grpSp>
          <p:nvGrpSpPr>
            <p:cNvPr id="37894" name="그룹 105"/>
            <p:cNvGrpSpPr>
              <a:grpSpLocks/>
            </p:cNvGrpSpPr>
            <p:nvPr/>
          </p:nvGrpSpPr>
          <p:grpSpPr bwMode="auto">
            <a:xfrm>
              <a:off x="285750" y="1214438"/>
              <a:ext cx="8572500" cy="3643322"/>
              <a:chOff x="285720" y="1428736"/>
              <a:chExt cx="8572560" cy="3786214"/>
            </a:xfrm>
          </p:grpSpPr>
          <p:sp>
            <p:nvSpPr>
              <p:cNvPr id="31" name="Rectangle 3"/>
              <p:cNvSpPr>
                <a:spLocks noChangeArrowheads="1"/>
              </p:cNvSpPr>
              <p:nvPr/>
            </p:nvSpPr>
            <p:spPr bwMode="auto">
              <a:xfrm>
                <a:off x="285720" y="1428736"/>
                <a:ext cx="8572560" cy="3786214"/>
              </a:xfrm>
              <a:prstGeom prst="rect">
                <a:avLst/>
              </a:prstGeom>
              <a:solidFill>
                <a:srgbClr val="CFE2FD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wrap="none"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grpSp>
            <p:nvGrpSpPr>
              <p:cNvPr id="37905" name="그룹 61"/>
              <p:cNvGrpSpPr>
                <a:grpSpLocks/>
              </p:cNvGrpSpPr>
              <p:nvPr/>
            </p:nvGrpSpPr>
            <p:grpSpPr bwMode="auto">
              <a:xfrm>
                <a:off x="285720" y="1571612"/>
                <a:ext cx="8419386" cy="471548"/>
                <a:chOff x="296018" y="1571612"/>
                <a:chExt cx="8419386" cy="471548"/>
              </a:xfrm>
            </p:grpSpPr>
            <p:sp>
              <p:nvSpPr>
                <p:cNvPr id="37934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428596" y="1643050"/>
                  <a:ext cx="898095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ko-KR" altLang="en-US" sz="2000" b="0">
                      <a:latin typeface="휴먼엑스포" panose="02030504000101010101" pitchFamily="18" charset="-127"/>
                      <a:ea typeface="휴먼엑스포" panose="02030504000101010101" pitchFamily="18" charset="-127"/>
                    </a:rPr>
                    <a:t>금 융</a:t>
                  </a:r>
                </a:p>
              </p:txBody>
            </p:sp>
            <p:sp>
              <p:nvSpPr>
                <p:cNvPr id="34" name="Freeform 6"/>
                <p:cNvSpPr>
                  <a:spLocks/>
                </p:cNvSpPr>
                <p:nvPr/>
              </p:nvSpPr>
              <p:spPr bwMode="auto">
                <a:xfrm flipH="1" flipV="1">
                  <a:off x="296018" y="1573932"/>
                  <a:ext cx="1171583" cy="427338"/>
                </a:xfrm>
                <a:custGeom>
                  <a:avLst/>
                  <a:gdLst/>
                  <a:ahLst/>
                  <a:cxnLst>
                    <a:cxn ang="0">
                      <a:pos x="624" y="240"/>
                    </a:cxn>
                    <a:cxn ang="0">
                      <a:pos x="0" y="24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24" h="240">
                      <a:moveTo>
                        <a:pt x="624" y="240"/>
                      </a:moveTo>
                      <a:lnTo>
                        <a:pt x="0" y="24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ffectLst>
                  <a:prstShdw prst="shdw17" dist="17961" dir="2700000">
                    <a:schemeClr val="bg1">
                      <a:gamma/>
                      <a:shade val="60000"/>
                      <a:invGamma/>
                    </a:schemeClr>
                  </a:prstShdw>
                </a:effectLst>
              </p:spPr>
              <p:txBody>
                <a:bodyPr wrap="none"/>
                <a:lstStyle/>
                <a:p>
                  <a:pPr algn="ctr" eaLnBrk="1" latinLnBrk="1" hangingPunct="1">
                    <a:defRPr/>
                  </a:pPr>
                  <a:endParaRPr lang="ko-KR" altLang="en-US"/>
                </a:p>
              </p:txBody>
            </p:sp>
            <p:grpSp>
              <p:nvGrpSpPr>
                <p:cNvPr id="37936" name="그룹 60"/>
                <p:cNvGrpSpPr>
                  <a:grpSpLocks/>
                </p:cNvGrpSpPr>
                <p:nvPr/>
              </p:nvGrpSpPr>
              <p:grpSpPr bwMode="auto">
                <a:xfrm>
                  <a:off x="1571604" y="1571612"/>
                  <a:ext cx="7143800" cy="446837"/>
                  <a:chOff x="1571604" y="1571612"/>
                  <a:chExt cx="6500858" cy="446837"/>
                </a:xfrm>
              </p:grpSpPr>
              <p:sp>
                <p:nvSpPr>
                  <p:cNvPr id="42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1572307" y="1572281"/>
                    <a:ext cx="6500858" cy="45208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>
                    <a:prstShdw prst="shdw18" dist="17961" dir="13500000">
                      <a:schemeClr val="bg1">
                        <a:gamma/>
                        <a:shade val="60000"/>
                        <a:invGamma/>
                      </a:schemeClr>
                    </a:prstShdw>
                  </a:effectLst>
                </p:spPr>
                <p:txBody>
                  <a:bodyPr wrap="none" anchor="ctr"/>
                  <a:lstStyle/>
                  <a:p>
                    <a:pPr algn="ctr" eaLnBrk="1" latinLnBrk="1" hangingPunct="1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44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19981" y="1608580"/>
                    <a:ext cx="6301498" cy="404240"/>
                  </a:xfrm>
                  <a:prstGeom prst="rect">
                    <a:avLst/>
                  </a:prstGeom>
                  <a:noFill/>
                  <a:ln w="19050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101600" indent="-101600" algn="just">
                      <a:lnSpc>
                        <a:spcPct val="110000"/>
                      </a:lnSpc>
                      <a:buFont typeface="Wingdings" pitchFamily="2" charset="2"/>
                      <a:buNone/>
                      <a:defRPr/>
                    </a:pPr>
                    <a:r>
                      <a:rPr kumimoji="0" lang="ko-KR" altLang="en-US" dirty="0">
                        <a:latin typeface="+mn-ea"/>
                        <a:ea typeface="+mn-ea"/>
                        <a:cs typeface="함초롬돋움 확장" pitchFamily="18" charset="-127"/>
                      </a:rPr>
                      <a:t>은행</a:t>
                    </a:r>
                    <a:r>
                      <a:rPr kumimoji="0" lang="en-US" altLang="ko-KR" dirty="0">
                        <a:latin typeface="+mn-ea"/>
                        <a:ea typeface="+mn-ea"/>
                        <a:cs typeface="함초롬돋움 확장" pitchFamily="18" charset="-127"/>
                      </a:rPr>
                      <a:t>, </a:t>
                    </a:r>
                    <a:r>
                      <a:rPr kumimoji="0" lang="ko-KR" altLang="en-US" dirty="0">
                        <a:latin typeface="+mn-ea"/>
                        <a:ea typeface="+mn-ea"/>
                        <a:cs typeface="함초롬돋움 확장" pitchFamily="18" charset="-127"/>
                      </a:rPr>
                      <a:t>증권거래소</a:t>
                    </a:r>
                    <a:r>
                      <a:rPr kumimoji="0" lang="en-US" altLang="ko-KR" dirty="0">
                        <a:latin typeface="+mn-ea"/>
                        <a:ea typeface="+mn-ea"/>
                        <a:cs typeface="함초롬돋움 확장" pitchFamily="18" charset="-127"/>
                      </a:rPr>
                      <a:t>, </a:t>
                    </a:r>
                    <a:r>
                      <a:rPr kumimoji="0" lang="ko-KR" altLang="en-US" dirty="0">
                        <a:latin typeface="+mn-ea"/>
                        <a:ea typeface="+mn-ea"/>
                        <a:cs typeface="함초롬돋움 확장" pitchFamily="18" charset="-127"/>
                      </a:rPr>
                      <a:t>투자신탁  </a:t>
                    </a:r>
                    <a:r>
                      <a:rPr kumimoji="0" lang="ko-KR" altLang="en-US" dirty="0">
                        <a:latin typeface="+mn-ea"/>
                        <a:ea typeface="+mn-ea"/>
                      </a:rPr>
                      <a:t>등</a:t>
                    </a:r>
                  </a:p>
                </p:txBody>
              </p:sp>
            </p:grpSp>
          </p:grpSp>
          <p:sp>
            <p:nvSpPr>
              <p:cNvPr id="37906" name="Text Box 4"/>
              <p:cNvSpPr txBox="1">
                <a:spLocks noChangeArrowheads="1"/>
              </p:cNvSpPr>
              <p:nvPr/>
            </p:nvSpPr>
            <p:spPr bwMode="auto">
              <a:xfrm>
                <a:off x="418298" y="2143116"/>
                <a:ext cx="89809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</a:pPr>
                <a:r>
                  <a:rPr kumimoji="0" lang="ko-KR" altLang="en-US" sz="2000" b="0">
                    <a:latin typeface="휴먼엑스포" panose="02030504000101010101" pitchFamily="18" charset="-127"/>
                    <a:ea typeface="휴먼엑스포" panose="02030504000101010101" pitchFamily="18" charset="-127"/>
                  </a:rPr>
                  <a:t>교 육</a:t>
                </a:r>
              </a:p>
            </p:txBody>
          </p:sp>
          <p:sp>
            <p:nvSpPr>
              <p:cNvPr id="65" name="Freeform 6"/>
              <p:cNvSpPr>
                <a:spLocks/>
              </p:cNvSpPr>
              <p:nvPr/>
            </p:nvSpPr>
            <p:spPr bwMode="auto">
              <a:xfrm flipH="1" flipV="1">
                <a:off x="285720" y="2072218"/>
                <a:ext cx="1171583" cy="428988"/>
              </a:xfrm>
              <a:custGeom>
                <a:avLst/>
                <a:gdLst/>
                <a:ahLst/>
                <a:cxnLst>
                  <a:cxn ang="0">
                    <a:pos x="624" y="240"/>
                  </a:cxn>
                  <a:cxn ang="0">
                    <a:pos x="0" y="240"/>
                  </a:cxn>
                  <a:cxn ang="0">
                    <a:pos x="0" y="0"/>
                  </a:cxn>
                </a:cxnLst>
                <a:rect l="0" t="0" r="r" b="b"/>
                <a:pathLst>
                  <a:path w="624" h="240">
                    <a:moveTo>
                      <a:pt x="624" y="240"/>
                    </a:moveTo>
                    <a:lnTo>
                      <a:pt x="0" y="24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67" name="Rectangle 13"/>
              <p:cNvSpPr>
                <a:spLocks noChangeArrowheads="1"/>
              </p:cNvSpPr>
              <p:nvPr/>
            </p:nvSpPr>
            <p:spPr bwMode="auto">
              <a:xfrm>
                <a:off x="1562079" y="2070567"/>
                <a:ext cx="7143800" cy="44878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  <a:effectLst>
                <a:prstShdw prst="shdw18" dist="17961" dir="135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68" name="Text Box 15"/>
              <p:cNvSpPr txBox="1">
                <a:spLocks noChangeArrowheads="1"/>
              </p:cNvSpPr>
              <p:nvPr/>
            </p:nvSpPr>
            <p:spPr bwMode="auto">
              <a:xfrm>
                <a:off x="1614467" y="2108517"/>
                <a:ext cx="7029499" cy="395989"/>
              </a:xfrm>
              <a:prstGeom prst="rect">
                <a:avLst/>
              </a:prstGeom>
              <a:solidFill>
                <a:srgbClr val="EDF5B5"/>
              </a:solidFill>
              <a:ln w="1905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01600" indent="-101600" algn="just">
                  <a:lnSpc>
                    <a:spcPct val="110000"/>
                  </a:lnSpc>
                  <a:buFont typeface="Wingdings" pitchFamily="2" charset="2"/>
                  <a:buNone/>
                  <a:defRPr/>
                </a:pPr>
                <a:r>
                  <a:rPr kumimoji="0" lang="ko-KR" altLang="en-US" dirty="0">
                    <a:latin typeface="+mn-ea"/>
                    <a:ea typeface="+mn-ea"/>
                  </a:rPr>
                  <a:t>학교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>
                    <a:latin typeface="+mn-ea"/>
                    <a:ea typeface="+mn-ea"/>
                  </a:rPr>
                  <a:t>학원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>
                    <a:latin typeface="+mn-ea"/>
                    <a:ea typeface="+mn-ea"/>
                  </a:rPr>
                  <a:t>유치원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>
                    <a:latin typeface="+mn-ea"/>
                    <a:ea typeface="+mn-ea"/>
                  </a:rPr>
                  <a:t>어린이 집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>
                    <a:latin typeface="+mn-ea"/>
                    <a:ea typeface="+mn-ea"/>
                  </a:rPr>
                  <a:t>도서관 등</a:t>
                </a:r>
              </a:p>
            </p:txBody>
          </p:sp>
          <p:grpSp>
            <p:nvGrpSpPr>
              <p:cNvPr id="37910" name="그룹 61"/>
              <p:cNvGrpSpPr>
                <a:grpSpLocks/>
              </p:cNvGrpSpPr>
              <p:nvPr/>
            </p:nvGrpSpPr>
            <p:grpSpPr bwMode="auto">
              <a:xfrm>
                <a:off x="285720" y="2571744"/>
                <a:ext cx="8419386" cy="471548"/>
                <a:chOff x="296018" y="1571612"/>
                <a:chExt cx="8419386" cy="471548"/>
              </a:xfrm>
            </p:grpSpPr>
            <p:sp>
              <p:nvSpPr>
                <p:cNvPr id="37929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428596" y="1643050"/>
                  <a:ext cx="898095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ko-KR" altLang="en-US" sz="2000" b="0">
                      <a:latin typeface="휴먼엑스포" panose="02030504000101010101" pitchFamily="18" charset="-127"/>
                      <a:ea typeface="휴먼엑스포" panose="02030504000101010101" pitchFamily="18" charset="-127"/>
                    </a:rPr>
                    <a:t>의 료</a:t>
                  </a:r>
                </a:p>
              </p:txBody>
            </p:sp>
            <p:sp>
              <p:nvSpPr>
                <p:cNvPr id="79" name="Freeform 6"/>
                <p:cNvSpPr>
                  <a:spLocks/>
                </p:cNvSpPr>
                <p:nvPr/>
              </p:nvSpPr>
              <p:spPr bwMode="auto">
                <a:xfrm flipH="1" flipV="1">
                  <a:off x="296018" y="1573672"/>
                  <a:ext cx="1171583" cy="428988"/>
                </a:xfrm>
                <a:custGeom>
                  <a:avLst/>
                  <a:gdLst/>
                  <a:ahLst/>
                  <a:cxnLst>
                    <a:cxn ang="0">
                      <a:pos x="624" y="240"/>
                    </a:cxn>
                    <a:cxn ang="0">
                      <a:pos x="0" y="24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24" h="240">
                      <a:moveTo>
                        <a:pt x="624" y="240"/>
                      </a:moveTo>
                      <a:lnTo>
                        <a:pt x="0" y="24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ffectLst>
                  <a:prstShdw prst="shdw17" dist="17961" dir="2700000">
                    <a:schemeClr val="bg1">
                      <a:gamma/>
                      <a:shade val="60000"/>
                      <a:invGamma/>
                    </a:schemeClr>
                  </a:prstShdw>
                </a:effectLst>
              </p:spPr>
              <p:txBody>
                <a:bodyPr wrap="none"/>
                <a:lstStyle/>
                <a:p>
                  <a:pPr algn="ctr" eaLnBrk="1" latinLnBrk="1" hangingPunct="1">
                    <a:defRPr/>
                  </a:pPr>
                  <a:endParaRPr lang="ko-KR" altLang="en-US"/>
                </a:p>
              </p:txBody>
            </p:sp>
            <p:grpSp>
              <p:nvGrpSpPr>
                <p:cNvPr id="37931" name="그룹 60"/>
                <p:cNvGrpSpPr>
                  <a:grpSpLocks/>
                </p:cNvGrpSpPr>
                <p:nvPr/>
              </p:nvGrpSpPr>
              <p:grpSpPr bwMode="auto">
                <a:xfrm>
                  <a:off x="1571604" y="1571612"/>
                  <a:ext cx="7143800" cy="446837"/>
                  <a:chOff x="1571604" y="1571612"/>
                  <a:chExt cx="6500858" cy="446837"/>
                </a:xfrm>
              </p:grpSpPr>
              <p:sp>
                <p:nvSpPr>
                  <p:cNvPr id="81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1572307" y="1572022"/>
                    <a:ext cx="6500858" cy="44713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>
                    <a:prstShdw prst="shdw18" dist="17961" dir="13500000">
                      <a:schemeClr val="bg1">
                        <a:gamma/>
                        <a:shade val="60000"/>
                        <a:invGamma/>
                      </a:schemeClr>
                    </a:prstShdw>
                  </a:effectLst>
                </p:spPr>
                <p:txBody>
                  <a:bodyPr wrap="none" anchor="ctr"/>
                  <a:lstStyle/>
                  <a:p>
                    <a:pPr algn="ctr" eaLnBrk="1" latinLnBrk="1" hangingPunct="1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82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19981" y="1608321"/>
                    <a:ext cx="6301498" cy="399289"/>
                  </a:xfrm>
                  <a:prstGeom prst="rect">
                    <a:avLst/>
                  </a:prstGeom>
                  <a:noFill/>
                  <a:ln w="19050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101600" indent="-101600" algn="just">
                      <a:lnSpc>
                        <a:spcPct val="110000"/>
                      </a:lnSpc>
                      <a:buFont typeface="Wingdings" pitchFamily="2" charset="2"/>
                      <a:buNone/>
                      <a:defRPr/>
                    </a:pPr>
                    <a:r>
                      <a:rPr kumimoji="0" lang="ko-KR" altLang="en-US" dirty="0">
                        <a:latin typeface="+mn-ea"/>
                        <a:ea typeface="+mn-ea"/>
                        <a:cs typeface="함초롬돋움 확장" pitchFamily="18" charset="-127"/>
                      </a:rPr>
                      <a:t>종합병원</a:t>
                    </a:r>
                    <a:r>
                      <a:rPr kumimoji="0" lang="en-US" altLang="ko-KR" dirty="0">
                        <a:latin typeface="+mn-ea"/>
                        <a:ea typeface="+mn-ea"/>
                        <a:cs typeface="함초롬돋움 확장" pitchFamily="18" charset="-127"/>
                      </a:rPr>
                      <a:t>, </a:t>
                    </a:r>
                    <a:r>
                      <a:rPr kumimoji="0" lang="ko-KR" altLang="en-US" dirty="0">
                        <a:latin typeface="+mn-ea"/>
                        <a:ea typeface="+mn-ea"/>
                        <a:cs typeface="함초롬돋움 확장" pitchFamily="18" charset="-127"/>
                      </a:rPr>
                      <a:t>병</a:t>
                    </a:r>
                    <a:r>
                      <a:rPr kumimoji="0" lang="en-US" altLang="ko-KR" dirty="0">
                        <a:latin typeface="+mn-ea"/>
                        <a:ea typeface="+mn-ea"/>
                        <a:cs typeface="함초롬돋움 확장" pitchFamily="18" charset="-127"/>
                      </a:rPr>
                      <a:t>/</a:t>
                    </a:r>
                    <a:r>
                      <a:rPr kumimoji="0" lang="ko-KR" altLang="en-US" dirty="0">
                        <a:latin typeface="+mn-ea"/>
                        <a:ea typeface="+mn-ea"/>
                        <a:cs typeface="함초롬돋움 확장" pitchFamily="18" charset="-127"/>
                      </a:rPr>
                      <a:t>의원</a:t>
                    </a:r>
                    <a:r>
                      <a:rPr kumimoji="0" lang="en-US" altLang="ko-KR" dirty="0">
                        <a:latin typeface="+mn-ea"/>
                        <a:ea typeface="+mn-ea"/>
                        <a:cs typeface="함초롬돋움 확장" pitchFamily="18" charset="-127"/>
                      </a:rPr>
                      <a:t>, </a:t>
                    </a:r>
                    <a:r>
                      <a:rPr kumimoji="0" lang="ko-KR" altLang="en-US" dirty="0">
                        <a:latin typeface="+mn-ea"/>
                        <a:ea typeface="+mn-ea"/>
                        <a:cs typeface="함초롬돋움 확장" pitchFamily="18" charset="-127"/>
                      </a:rPr>
                      <a:t>의료원</a:t>
                    </a:r>
                    <a:r>
                      <a:rPr kumimoji="0" lang="en-US" altLang="ko-KR" dirty="0">
                        <a:latin typeface="+mn-ea"/>
                        <a:ea typeface="+mn-ea"/>
                        <a:cs typeface="함초롬돋움 확장" pitchFamily="18" charset="-127"/>
                      </a:rPr>
                      <a:t>, </a:t>
                    </a:r>
                    <a:r>
                      <a:rPr kumimoji="0" lang="ko-KR" altLang="en-US" dirty="0">
                        <a:latin typeface="+mn-ea"/>
                        <a:ea typeface="+mn-ea"/>
                        <a:cs typeface="함초롬돋움 확장" pitchFamily="18" charset="-127"/>
                      </a:rPr>
                      <a:t>한의원</a:t>
                    </a:r>
                    <a:r>
                      <a:rPr kumimoji="0" lang="en-US" altLang="ko-KR" dirty="0">
                        <a:latin typeface="+mn-ea"/>
                        <a:ea typeface="+mn-ea"/>
                        <a:cs typeface="함초롬돋움 확장" pitchFamily="18" charset="-127"/>
                      </a:rPr>
                      <a:t>, </a:t>
                    </a:r>
                    <a:r>
                      <a:rPr kumimoji="0" lang="ko-KR" altLang="en-US" dirty="0">
                        <a:latin typeface="+mn-ea"/>
                        <a:ea typeface="+mn-ea"/>
                        <a:cs typeface="함초롬돋움 확장" pitchFamily="18" charset="-127"/>
                      </a:rPr>
                      <a:t>요양시설 등</a:t>
                    </a:r>
                    <a:endParaRPr kumimoji="0" lang="ko-KR" altLang="en-US" dirty="0">
                      <a:latin typeface="+mn-ea"/>
                      <a:ea typeface="+mn-ea"/>
                    </a:endParaRPr>
                  </a:p>
                </p:txBody>
              </p:sp>
            </p:grpSp>
          </p:grpSp>
          <p:sp>
            <p:nvSpPr>
              <p:cNvPr id="37911" name="Text Box 4"/>
              <p:cNvSpPr txBox="1">
                <a:spLocks noChangeArrowheads="1"/>
              </p:cNvSpPr>
              <p:nvPr/>
            </p:nvSpPr>
            <p:spPr bwMode="auto">
              <a:xfrm>
                <a:off x="418298" y="3143248"/>
                <a:ext cx="89809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</a:pPr>
                <a:r>
                  <a:rPr kumimoji="0" lang="ko-KR" altLang="en-US" sz="2000" b="0">
                    <a:latin typeface="휴먼엑스포" panose="02030504000101010101" pitchFamily="18" charset="-127"/>
                    <a:ea typeface="휴먼엑스포" panose="02030504000101010101" pitchFamily="18" charset="-127"/>
                  </a:rPr>
                  <a:t>주 거</a:t>
                </a:r>
              </a:p>
            </p:txBody>
          </p:sp>
          <p:sp>
            <p:nvSpPr>
              <p:cNvPr id="74" name="Freeform 6"/>
              <p:cNvSpPr>
                <a:spLocks/>
              </p:cNvSpPr>
              <p:nvPr/>
            </p:nvSpPr>
            <p:spPr bwMode="auto">
              <a:xfrm flipH="1" flipV="1">
                <a:off x="285720" y="3072089"/>
                <a:ext cx="1171583" cy="428988"/>
              </a:xfrm>
              <a:custGeom>
                <a:avLst/>
                <a:gdLst/>
                <a:ahLst/>
                <a:cxnLst>
                  <a:cxn ang="0">
                    <a:pos x="624" y="240"/>
                  </a:cxn>
                  <a:cxn ang="0">
                    <a:pos x="0" y="240"/>
                  </a:cxn>
                  <a:cxn ang="0">
                    <a:pos x="0" y="0"/>
                  </a:cxn>
                </a:cxnLst>
                <a:rect l="0" t="0" r="r" b="b"/>
                <a:pathLst>
                  <a:path w="624" h="240">
                    <a:moveTo>
                      <a:pt x="624" y="240"/>
                    </a:moveTo>
                    <a:lnTo>
                      <a:pt x="0" y="24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76" name="Rectangle 13"/>
              <p:cNvSpPr>
                <a:spLocks noChangeArrowheads="1"/>
              </p:cNvSpPr>
              <p:nvPr/>
            </p:nvSpPr>
            <p:spPr bwMode="auto">
              <a:xfrm>
                <a:off x="1562079" y="3070439"/>
                <a:ext cx="7143800" cy="44878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  <a:effectLst>
                <a:prstShdw prst="shdw18" dist="17961" dir="135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77" name="Text Box 15"/>
              <p:cNvSpPr txBox="1">
                <a:spLocks noChangeArrowheads="1"/>
              </p:cNvSpPr>
              <p:nvPr/>
            </p:nvSpPr>
            <p:spPr bwMode="auto">
              <a:xfrm>
                <a:off x="1614467" y="3108388"/>
                <a:ext cx="7029499" cy="361339"/>
              </a:xfrm>
              <a:prstGeom prst="rect">
                <a:avLst/>
              </a:prstGeom>
              <a:solidFill>
                <a:srgbClr val="FFE5FB"/>
              </a:solidFill>
              <a:ln w="1905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01600" indent="-101600" algn="just">
                  <a:lnSpc>
                    <a:spcPct val="110000"/>
                  </a:lnSpc>
                  <a:buFont typeface="Wingdings" pitchFamily="2" charset="2"/>
                  <a:buNone/>
                  <a:defRPr/>
                </a:pPr>
                <a:r>
                  <a:rPr kumimoji="0" lang="ko-KR" altLang="en-US" dirty="0">
                    <a:latin typeface="+mn-ea"/>
                    <a:ea typeface="+mn-ea"/>
                  </a:rPr>
                  <a:t>아파트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>
                    <a:latin typeface="+mn-ea"/>
                    <a:ea typeface="+mn-ea"/>
                  </a:rPr>
                  <a:t>공동주택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>
                    <a:latin typeface="+mn-ea"/>
                    <a:ea typeface="+mn-ea"/>
                  </a:rPr>
                  <a:t>기숙사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>
                    <a:latin typeface="+mn-ea"/>
                    <a:ea typeface="+mn-ea"/>
                  </a:rPr>
                  <a:t>요양시설 등</a:t>
                </a:r>
              </a:p>
            </p:txBody>
          </p:sp>
          <p:sp>
            <p:nvSpPr>
              <p:cNvPr id="37915" name="Text Box 4"/>
              <p:cNvSpPr txBox="1">
                <a:spLocks noChangeArrowheads="1"/>
              </p:cNvSpPr>
              <p:nvPr/>
            </p:nvSpPr>
            <p:spPr bwMode="auto">
              <a:xfrm>
                <a:off x="418298" y="3643314"/>
                <a:ext cx="89809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</a:pPr>
                <a:r>
                  <a:rPr kumimoji="0" lang="ko-KR" altLang="en-US" sz="2000" b="0">
                    <a:latin typeface="휴먼엑스포" panose="02030504000101010101" pitchFamily="18" charset="-127"/>
                    <a:ea typeface="휴먼엑스포" panose="02030504000101010101" pitchFamily="18" charset="-127"/>
                  </a:rPr>
                  <a:t>유 흥</a:t>
                </a:r>
              </a:p>
            </p:txBody>
          </p:sp>
          <p:sp>
            <p:nvSpPr>
              <p:cNvPr id="94" name="Freeform 6"/>
              <p:cNvSpPr>
                <a:spLocks/>
              </p:cNvSpPr>
              <p:nvPr/>
            </p:nvSpPr>
            <p:spPr bwMode="auto">
              <a:xfrm flipH="1" flipV="1">
                <a:off x="285720" y="3573675"/>
                <a:ext cx="1171583" cy="427337"/>
              </a:xfrm>
              <a:custGeom>
                <a:avLst/>
                <a:gdLst/>
                <a:ahLst/>
                <a:cxnLst>
                  <a:cxn ang="0">
                    <a:pos x="624" y="240"/>
                  </a:cxn>
                  <a:cxn ang="0">
                    <a:pos x="0" y="240"/>
                  </a:cxn>
                  <a:cxn ang="0">
                    <a:pos x="0" y="0"/>
                  </a:cxn>
                </a:cxnLst>
                <a:rect l="0" t="0" r="r" b="b"/>
                <a:pathLst>
                  <a:path w="624" h="240">
                    <a:moveTo>
                      <a:pt x="624" y="240"/>
                    </a:moveTo>
                    <a:lnTo>
                      <a:pt x="0" y="24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grpSp>
            <p:nvGrpSpPr>
              <p:cNvPr id="37917" name="그룹 60"/>
              <p:cNvGrpSpPr>
                <a:grpSpLocks/>
              </p:cNvGrpSpPr>
              <p:nvPr/>
            </p:nvGrpSpPr>
            <p:grpSpPr bwMode="auto">
              <a:xfrm>
                <a:off x="1561306" y="3571876"/>
                <a:ext cx="7143800" cy="446837"/>
                <a:chOff x="1571604" y="1571612"/>
                <a:chExt cx="6500858" cy="446837"/>
              </a:xfrm>
            </p:grpSpPr>
            <p:sp>
              <p:nvSpPr>
                <p:cNvPr id="96" name="Rectangle 13"/>
                <p:cNvSpPr>
                  <a:spLocks noChangeArrowheads="1"/>
                </p:cNvSpPr>
                <p:nvPr/>
              </p:nvSpPr>
              <p:spPr bwMode="auto">
                <a:xfrm>
                  <a:off x="1572307" y="1571761"/>
                  <a:ext cx="6500858" cy="44713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>
                  <a:prstShdw prst="shdw18" dist="17961" dir="13500000">
                    <a:schemeClr val="bg1">
                      <a:gamma/>
                      <a:shade val="60000"/>
                      <a:invGamma/>
                    </a:schemeClr>
                  </a:prstShdw>
                </a:effectLst>
              </p:spPr>
              <p:txBody>
                <a:bodyPr wrap="none" anchor="ctr"/>
                <a:lstStyle/>
                <a:p>
                  <a:pPr algn="ctr" eaLnBrk="1" latinLnBrk="1" hangingPunct="1">
                    <a:defRPr/>
                  </a:pPr>
                  <a:endParaRPr lang="ko-KR" altLang="en-US"/>
                </a:p>
              </p:txBody>
            </p:sp>
            <p:sp>
              <p:nvSpPr>
                <p:cNvPr id="9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619981" y="1608060"/>
                  <a:ext cx="6301498" cy="397639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101600" indent="-101600" algn="just">
                    <a:lnSpc>
                      <a:spcPct val="110000"/>
                    </a:lnSpc>
                    <a:buFont typeface="Wingdings" pitchFamily="2" charset="2"/>
                    <a:buNone/>
                    <a:defRPr/>
                  </a:pPr>
                  <a:r>
                    <a:rPr kumimoji="0" lang="ko-KR" altLang="en-US" dirty="0">
                      <a:latin typeface="+mn-ea"/>
                      <a:ea typeface="+mn-ea"/>
                    </a:rPr>
                    <a:t>나이트 클럽</a:t>
                  </a:r>
                  <a:r>
                    <a:rPr kumimoji="0" lang="en-US" altLang="ko-KR" dirty="0">
                      <a:latin typeface="+mn-ea"/>
                      <a:ea typeface="+mn-ea"/>
                    </a:rPr>
                    <a:t>, </a:t>
                  </a:r>
                  <a:r>
                    <a:rPr kumimoji="0" lang="ko-KR" altLang="en-US" dirty="0">
                      <a:latin typeface="+mn-ea"/>
                      <a:ea typeface="+mn-ea"/>
                    </a:rPr>
                    <a:t>카바레</a:t>
                  </a:r>
                  <a:r>
                    <a:rPr kumimoji="0" lang="en-US" altLang="ko-KR" dirty="0">
                      <a:latin typeface="+mn-ea"/>
                      <a:ea typeface="+mn-ea"/>
                    </a:rPr>
                    <a:t>, </a:t>
                  </a:r>
                  <a:r>
                    <a:rPr kumimoji="0" lang="ko-KR" altLang="en-US" dirty="0">
                      <a:latin typeface="+mn-ea"/>
                      <a:ea typeface="+mn-ea"/>
                    </a:rPr>
                    <a:t>술집</a:t>
                  </a:r>
                  <a:r>
                    <a:rPr kumimoji="0" lang="en-US" altLang="ko-KR" dirty="0">
                      <a:latin typeface="+mn-ea"/>
                      <a:ea typeface="+mn-ea"/>
                    </a:rPr>
                    <a:t>, </a:t>
                  </a:r>
                  <a:r>
                    <a:rPr kumimoji="0" lang="ko-KR" altLang="en-US" dirty="0">
                      <a:latin typeface="+mn-ea"/>
                      <a:ea typeface="+mn-ea"/>
                    </a:rPr>
                    <a:t>오락실</a:t>
                  </a:r>
                  <a:r>
                    <a:rPr kumimoji="0" lang="en-US" altLang="ko-KR" dirty="0">
                      <a:latin typeface="+mn-ea"/>
                      <a:ea typeface="+mn-ea"/>
                    </a:rPr>
                    <a:t>, </a:t>
                  </a:r>
                  <a:r>
                    <a:rPr kumimoji="0" lang="ko-KR" altLang="en-US" dirty="0">
                      <a:latin typeface="+mn-ea"/>
                      <a:ea typeface="+mn-ea"/>
                    </a:rPr>
                    <a:t>노래방</a:t>
                  </a:r>
                  <a:r>
                    <a:rPr kumimoji="0" lang="en-US" altLang="ko-KR" dirty="0">
                      <a:latin typeface="+mn-ea"/>
                      <a:ea typeface="+mn-ea"/>
                    </a:rPr>
                    <a:t>, PC</a:t>
                  </a:r>
                  <a:r>
                    <a:rPr kumimoji="0" lang="ko-KR" altLang="en-US" dirty="0">
                      <a:latin typeface="+mn-ea"/>
                      <a:ea typeface="+mn-ea"/>
                    </a:rPr>
                    <a:t>방 등</a:t>
                  </a:r>
                </a:p>
              </p:txBody>
            </p:sp>
          </p:grpSp>
          <p:sp>
            <p:nvSpPr>
              <p:cNvPr id="37918" name="Text Box 4"/>
              <p:cNvSpPr txBox="1">
                <a:spLocks noChangeArrowheads="1"/>
              </p:cNvSpPr>
              <p:nvPr/>
            </p:nvSpPr>
            <p:spPr bwMode="auto">
              <a:xfrm>
                <a:off x="418298" y="4143380"/>
                <a:ext cx="89809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</a:pPr>
                <a:r>
                  <a:rPr kumimoji="0" lang="ko-KR" altLang="en-US" sz="2000" b="0">
                    <a:latin typeface="휴먼엑스포" panose="02030504000101010101" pitchFamily="18" charset="-127"/>
                    <a:ea typeface="휴먼엑스포" panose="02030504000101010101" pitchFamily="18" charset="-127"/>
                  </a:rPr>
                  <a:t>편 의</a:t>
                </a:r>
              </a:p>
            </p:txBody>
          </p:sp>
          <p:sp>
            <p:nvSpPr>
              <p:cNvPr id="89" name="Freeform 6"/>
              <p:cNvSpPr>
                <a:spLocks/>
              </p:cNvSpPr>
              <p:nvPr/>
            </p:nvSpPr>
            <p:spPr bwMode="auto">
              <a:xfrm flipH="1" flipV="1">
                <a:off x="285720" y="4073611"/>
                <a:ext cx="1171583" cy="427338"/>
              </a:xfrm>
              <a:custGeom>
                <a:avLst/>
                <a:gdLst/>
                <a:ahLst/>
                <a:cxnLst>
                  <a:cxn ang="0">
                    <a:pos x="624" y="240"/>
                  </a:cxn>
                  <a:cxn ang="0">
                    <a:pos x="0" y="240"/>
                  </a:cxn>
                  <a:cxn ang="0">
                    <a:pos x="0" y="0"/>
                  </a:cxn>
                </a:cxnLst>
                <a:rect l="0" t="0" r="r" b="b"/>
                <a:pathLst>
                  <a:path w="624" h="240">
                    <a:moveTo>
                      <a:pt x="624" y="240"/>
                    </a:moveTo>
                    <a:lnTo>
                      <a:pt x="0" y="24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91" name="Rectangle 13"/>
              <p:cNvSpPr>
                <a:spLocks noChangeArrowheads="1"/>
              </p:cNvSpPr>
              <p:nvPr/>
            </p:nvSpPr>
            <p:spPr bwMode="auto">
              <a:xfrm>
                <a:off x="1562079" y="4073611"/>
                <a:ext cx="7143800" cy="44548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  <a:effectLst>
                <a:prstShdw prst="shdw18" dist="17961" dir="135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92" name="Text Box 15"/>
              <p:cNvSpPr txBox="1">
                <a:spLocks noChangeArrowheads="1"/>
              </p:cNvSpPr>
              <p:nvPr/>
            </p:nvSpPr>
            <p:spPr bwMode="auto">
              <a:xfrm>
                <a:off x="1614467" y="4108260"/>
                <a:ext cx="7029499" cy="39598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905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01600" indent="-101600" algn="just">
                  <a:lnSpc>
                    <a:spcPct val="110000"/>
                  </a:lnSpc>
                  <a:buFont typeface="Wingdings" pitchFamily="2" charset="2"/>
                  <a:buNone/>
                  <a:defRPr/>
                </a:pPr>
                <a:r>
                  <a:rPr kumimoji="0" lang="ko-KR" altLang="en-US" dirty="0">
                    <a:latin typeface="+mn-ea"/>
                    <a:ea typeface="+mn-ea"/>
                  </a:rPr>
                  <a:t>극장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 err="1">
                    <a:latin typeface="+mn-ea"/>
                    <a:ea typeface="+mn-ea"/>
                  </a:rPr>
                  <a:t>마트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>
                    <a:latin typeface="+mn-ea"/>
                    <a:ea typeface="+mn-ea"/>
                  </a:rPr>
                  <a:t>백화점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>
                    <a:latin typeface="+mn-ea"/>
                    <a:ea typeface="+mn-ea"/>
                  </a:rPr>
                  <a:t>터미널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>
                    <a:latin typeface="+mn-ea"/>
                    <a:ea typeface="+mn-ea"/>
                  </a:rPr>
                  <a:t>공연장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endParaRPr kumimoji="0" lang="ko-KR" altLang="en-US" dirty="0">
                  <a:latin typeface="+mn-ea"/>
                  <a:ea typeface="+mn-ea"/>
                </a:endParaRPr>
              </a:p>
            </p:txBody>
          </p:sp>
          <p:sp>
            <p:nvSpPr>
              <p:cNvPr id="37922" name="Text Box 4"/>
              <p:cNvSpPr txBox="1">
                <a:spLocks noChangeArrowheads="1"/>
              </p:cNvSpPr>
              <p:nvPr/>
            </p:nvSpPr>
            <p:spPr bwMode="auto">
              <a:xfrm>
                <a:off x="418298" y="4643446"/>
                <a:ext cx="89809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</a:pPr>
                <a:r>
                  <a:rPr kumimoji="0" lang="ko-KR" altLang="en-US" sz="2000" b="0">
                    <a:latin typeface="휴먼엑스포" panose="02030504000101010101" pitchFamily="18" charset="-127"/>
                    <a:ea typeface="휴먼엑스포" panose="02030504000101010101" pitchFamily="18" charset="-127"/>
                  </a:rPr>
                  <a:t>숙 박</a:t>
                </a:r>
              </a:p>
            </p:txBody>
          </p:sp>
          <p:sp>
            <p:nvSpPr>
              <p:cNvPr id="101" name="Freeform 6"/>
              <p:cNvSpPr>
                <a:spLocks/>
              </p:cNvSpPr>
              <p:nvPr/>
            </p:nvSpPr>
            <p:spPr bwMode="auto">
              <a:xfrm flipH="1" flipV="1">
                <a:off x="285720" y="4575196"/>
                <a:ext cx="1171583" cy="427338"/>
              </a:xfrm>
              <a:custGeom>
                <a:avLst/>
                <a:gdLst/>
                <a:ahLst/>
                <a:cxnLst>
                  <a:cxn ang="0">
                    <a:pos x="624" y="240"/>
                  </a:cxn>
                  <a:cxn ang="0">
                    <a:pos x="0" y="240"/>
                  </a:cxn>
                  <a:cxn ang="0">
                    <a:pos x="0" y="0"/>
                  </a:cxn>
                </a:cxnLst>
                <a:rect l="0" t="0" r="r" b="b"/>
                <a:pathLst>
                  <a:path w="624" h="240">
                    <a:moveTo>
                      <a:pt x="624" y="240"/>
                    </a:moveTo>
                    <a:lnTo>
                      <a:pt x="0" y="24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grpSp>
            <p:nvGrpSpPr>
              <p:cNvPr id="37924" name="그룹 60"/>
              <p:cNvGrpSpPr>
                <a:grpSpLocks/>
              </p:cNvGrpSpPr>
              <p:nvPr/>
            </p:nvGrpSpPr>
            <p:grpSpPr bwMode="auto">
              <a:xfrm>
                <a:off x="1561306" y="4572008"/>
                <a:ext cx="7143800" cy="446837"/>
                <a:chOff x="1571604" y="1571612"/>
                <a:chExt cx="6500858" cy="446837"/>
              </a:xfrm>
            </p:grpSpPr>
            <p:sp>
              <p:nvSpPr>
                <p:cNvPr id="103" name="Rectangle 13"/>
                <p:cNvSpPr>
                  <a:spLocks noChangeArrowheads="1"/>
                </p:cNvSpPr>
                <p:nvPr/>
              </p:nvSpPr>
              <p:spPr bwMode="auto">
                <a:xfrm>
                  <a:off x="1572307" y="1571501"/>
                  <a:ext cx="6500858" cy="44713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>
                  <a:prstShdw prst="shdw18" dist="17961" dir="13500000">
                    <a:schemeClr val="bg1">
                      <a:gamma/>
                      <a:shade val="60000"/>
                      <a:invGamma/>
                    </a:schemeClr>
                  </a:prstShdw>
                </a:effectLst>
              </p:spPr>
              <p:txBody>
                <a:bodyPr wrap="none" anchor="ctr"/>
                <a:lstStyle/>
                <a:p>
                  <a:pPr algn="ctr" eaLnBrk="1" latinLnBrk="1" hangingPunct="1">
                    <a:defRPr/>
                  </a:pPr>
                  <a:endParaRPr lang="ko-KR" altLang="en-US"/>
                </a:p>
              </p:txBody>
            </p:sp>
            <p:sp>
              <p:nvSpPr>
                <p:cNvPr id="104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619981" y="1607800"/>
                  <a:ext cx="6301498" cy="361340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101600" indent="-101600" algn="just">
                    <a:lnSpc>
                      <a:spcPct val="110000"/>
                    </a:lnSpc>
                    <a:buFont typeface="Wingdings" pitchFamily="2" charset="2"/>
                    <a:buNone/>
                    <a:defRPr/>
                  </a:pPr>
                  <a:r>
                    <a:rPr kumimoji="0" lang="ko-KR" altLang="en-US" dirty="0">
                      <a:latin typeface="+mn-ea"/>
                      <a:ea typeface="+mn-ea"/>
                    </a:rPr>
                    <a:t>호텔</a:t>
                  </a:r>
                  <a:r>
                    <a:rPr kumimoji="0" lang="en-US" altLang="ko-KR" dirty="0">
                      <a:latin typeface="+mn-ea"/>
                      <a:ea typeface="+mn-ea"/>
                    </a:rPr>
                    <a:t>, </a:t>
                  </a:r>
                  <a:r>
                    <a:rPr kumimoji="0" lang="ko-KR" altLang="en-US" dirty="0">
                      <a:latin typeface="+mn-ea"/>
                      <a:ea typeface="+mn-ea"/>
                    </a:rPr>
                    <a:t>모텔</a:t>
                  </a:r>
                  <a:r>
                    <a:rPr kumimoji="0" lang="en-US" altLang="ko-KR" dirty="0">
                      <a:latin typeface="+mn-ea"/>
                      <a:ea typeface="+mn-ea"/>
                    </a:rPr>
                    <a:t>, </a:t>
                  </a:r>
                  <a:r>
                    <a:rPr kumimoji="0" lang="ko-KR" altLang="en-US" dirty="0">
                      <a:latin typeface="+mn-ea"/>
                      <a:ea typeface="+mn-ea"/>
                    </a:rPr>
                    <a:t>여관</a:t>
                  </a:r>
                  <a:r>
                    <a:rPr kumimoji="0" lang="en-US" altLang="ko-KR" dirty="0">
                      <a:latin typeface="+mn-ea"/>
                      <a:ea typeface="+mn-ea"/>
                    </a:rPr>
                    <a:t>, </a:t>
                  </a:r>
                  <a:r>
                    <a:rPr kumimoji="0" lang="ko-KR" altLang="en-US" dirty="0" err="1">
                      <a:latin typeface="+mn-ea"/>
                      <a:ea typeface="+mn-ea"/>
                    </a:rPr>
                    <a:t>펜션</a:t>
                  </a:r>
                  <a:r>
                    <a:rPr kumimoji="0" lang="ko-KR" altLang="en-US" dirty="0">
                      <a:latin typeface="+mn-ea"/>
                      <a:ea typeface="+mn-ea"/>
                    </a:rPr>
                    <a:t> 등</a:t>
                  </a:r>
                </a:p>
              </p:txBody>
            </p:sp>
          </p:grpSp>
        </p:grpSp>
        <p:grpSp>
          <p:nvGrpSpPr>
            <p:cNvPr id="37895" name="그룹 48"/>
            <p:cNvGrpSpPr>
              <a:grpSpLocks/>
            </p:cNvGrpSpPr>
            <p:nvPr/>
          </p:nvGrpSpPr>
          <p:grpSpPr bwMode="auto">
            <a:xfrm>
              <a:off x="214313" y="5000636"/>
              <a:ext cx="8572500" cy="1570648"/>
              <a:chOff x="214313" y="5000636"/>
              <a:chExt cx="8572500" cy="1570648"/>
            </a:xfrm>
          </p:grpSpPr>
          <p:sp>
            <p:nvSpPr>
              <p:cNvPr id="184" name="Text Box 31"/>
              <p:cNvSpPr txBox="1">
                <a:spLocks noChangeArrowheads="1"/>
              </p:cNvSpPr>
              <p:nvPr/>
            </p:nvSpPr>
            <p:spPr bwMode="auto">
              <a:xfrm>
                <a:off x="214313" y="5786454"/>
                <a:ext cx="8572500" cy="784830"/>
              </a:xfrm>
              <a:prstGeom prst="rect">
                <a:avLst/>
              </a:prstGeom>
              <a:solidFill>
                <a:srgbClr val="FFE5FB"/>
              </a:solidFill>
              <a:ln w="19050">
                <a:noFill/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anchor="ctr">
                <a:spAutoFit/>
              </a:bodyPr>
              <a:lstStyle/>
              <a:p>
                <a:pPr>
                  <a:lnSpc>
                    <a:spcPct val="150000"/>
                  </a:lnSpc>
                  <a:buFont typeface="Wingdings" pitchFamily="2" charset="2"/>
                  <a:buChar char="Ø"/>
                  <a:defRPr/>
                </a:pPr>
                <a:r>
                  <a:rPr kumimoji="0" lang="en-US" altLang="ko-KR" b="0" dirty="0">
                    <a:latin typeface="HY헤드라인M" pitchFamily="18" charset="-127"/>
                    <a:ea typeface="HY헤드라인M" pitchFamily="18" charset="-127"/>
                  </a:rPr>
                  <a:t> </a:t>
                </a:r>
                <a:r>
                  <a:rPr kumimoji="0" lang="ko-KR" altLang="en-US" dirty="0">
                    <a:latin typeface="+mn-ea"/>
                    <a:ea typeface="+mn-ea"/>
                  </a:rPr>
                  <a:t>대상업소 </a:t>
                </a:r>
                <a:r>
                  <a:rPr kumimoji="0" lang="en-US" altLang="ko-KR" dirty="0">
                    <a:latin typeface="+mn-ea"/>
                    <a:ea typeface="+mn-ea"/>
                  </a:rPr>
                  <a:t>: 3365</a:t>
                </a:r>
                <a:r>
                  <a:rPr kumimoji="0" lang="ko-KR" altLang="en-US" dirty="0">
                    <a:latin typeface="+mn-ea"/>
                    <a:ea typeface="+mn-ea"/>
                  </a:rPr>
                  <a:t>개 선정</a:t>
                </a:r>
                <a:r>
                  <a:rPr kumimoji="0" lang="en-US" altLang="ko-KR" dirty="0">
                    <a:latin typeface="+mn-ea"/>
                    <a:ea typeface="+mn-ea"/>
                  </a:rPr>
                  <a:t>. </a:t>
                </a:r>
                <a:r>
                  <a:rPr kumimoji="0" lang="ko-KR" altLang="en-US" dirty="0">
                    <a:latin typeface="+mn-ea"/>
                    <a:ea typeface="+mn-ea"/>
                  </a:rPr>
                  <a:t>소극적 지도</a:t>
                </a:r>
                <a:r>
                  <a:rPr kumimoji="0" lang="en-US" altLang="ko-KR" dirty="0">
                    <a:latin typeface="+mn-ea"/>
                    <a:ea typeface="+mn-ea"/>
                  </a:rPr>
                  <a:t>/</a:t>
                </a:r>
                <a:r>
                  <a:rPr kumimoji="0" lang="ko-KR" altLang="en-US" dirty="0">
                    <a:latin typeface="+mn-ea"/>
                    <a:ea typeface="+mn-ea"/>
                  </a:rPr>
                  <a:t>점검 </a:t>
                </a:r>
                <a:r>
                  <a:rPr kumimoji="0" lang="en-US" altLang="ko-KR" dirty="0">
                    <a:latin typeface="+mn-ea"/>
                    <a:ea typeface="+mn-ea"/>
                  </a:rPr>
                  <a:t>-&gt; </a:t>
                </a:r>
                <a:r>
                  <a:rPr kumimoji="0" lang="ko-KR" altLang="en-US" dirty="0">
                    <a:solidFill>
                      <a:srgbClr val="0000FF"/>
                    </a:solidFill>
                    <a:latin typeface="+mn-ea"/>
                    <a:ea typeface="+mn-ea"/>
                  </a:rPr>
                  <a:t>적극적 권고</a:t>
                </a:r>
                <a:r>
                  <a:rPr kumimoji="0" lang="en-US" altLang="ko-KR" dirty="0">
                    <a:solidFill>
                      <a:srgbClr val="0000FF"/>
                    </a:solidFill>
                    <a:latin typeface="+mn-ea"/>
                    <a:ea typeface="+mn-ea"/>
                  </a:rPr>
                  <a:t>/</a:t>
                </a:r>
                <a:r>
                  <a:rPr kumimoji="0" lang="ko-KR" altLang="en-US" dirty="0">
                    <a:solidFill>
                      <a:srgbClr val="0000FF"/>
                    </a:solidFill>
                    <a:latin typeface="+mn-ea"/>
                    <a:ea typeface="+mn-ea"/>
                  </a:rPr>
                  <a:t>시행</a:t>
                </a:r>
                <a:endParaRPr kumimoji="0" lang="en-US" altLang="ko-KR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  <a:p>
                <a:pPr>
                  <a:buFont typeface="Wingdings" pitchFamily="2" charset="2"/>
                  <a:buChar char="Ø"/>
                  <a:defRPr/>
                </a:pPr>
                <a:r>
                  <a:rPr kumimoji="0" lang="en-US" altLang="ko-KR" dirty="0">
                    <a:latin typeface="+mn-ea"/>
                    <a:ea typeface="+mn-ea"/>
                  </a:rPr>
                  <a:t> </a:t>
                </a:r>
                <a:r>
                  <a:rPr kumimoji="0" lang="ko-KR" altLang="en-US" dirty="0">
                    <a:latin typeface="+mn-ea"/>
                    <a:ea typeface="+mn-ea"/>
                  </a:rPr>
                  <a:t>어린이 집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 err="1">
                    <a:latin typeface="+mn-ea"/>
                    <a:ea typeface="+mn-ea"/>
                  </a:rPr>
                  <a:t>조리원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>
                    <a:latin typeface="+mn-ea"/>
                    <a:ea typeface="+mn-ea"/>
                  </a:rPr>
                  <a:t>국</a:t>
                </a:r>
                <a:r>
                  <a:rPr kumimoji="0" lang="en-US" altLang="ko-KR" dirty="0">
                    <a:latin typeface="+mn-ea"/>
                    <a:ea typeface="+mn-ea"/>
                  </a:rPr>
                  <a:t>.</a:t>
                </a:r>
                <a:r>
                  <a:rPr kumimoji="0" lang="ko-KR" altLang="en-US" dirty="0">
                    <a:latin typeface="+mn-ea"/>
                    <a:ea typeface="+mn-ea"/>
                  </a:rPr>
                  <a:t>공립 의료시설 등 </a:t>
                </a:r>
                <a:r>
                  <a:rPr kumimoji="0" lang="en-US" altLang="ko-KR" dirty="0">
                    <a:latin typeface="+mn-ea"/>
                    <a:ea typeface="+mn-ea"/>
                  </a:rPr>
                  <a:t> 100</a:t>
                </a:r>
                <a:r>
                  <a:rPr kumimoji="0" lang="ko-KR" altLang="en-US" dirty="0">
                    <a:latin typeface="+mn-ea"/>
                    <a:ea typeface="+mn-ea"/>
                  </a:rPr>
                  <a:t>개 선정</a:t>
                </a:r>
                <a:r>
                  <a:rPr kumimoji="0" lang="en-US" altLang="ko-KR" dirty="0">
                    <a:latin typeface="+mn-ea"/>
                    <a:ea typeface="+mn-ea"/>
                  </a:rPr>
                  <a:t>. </a:t>
                </a:r>
                <a:r>
                  <a:rPr kumimoji="0" lang="en-US" altLang="ko-KR" b="0" dirty="0">
                    <a:solidFill>
                      <a:srgbClr val="FF0000"/>
                    </a:solidFill>
                    <a:latin typeface="+mn-ea"/>
                    <a:ea typeface="+mn-ea"/>
                  </a:rPr>
                  <a:t> </a:t>
                </a:r>
                <a:r>
                  <a:rPr kumimoji="0" lang="ko-KR" altLang="en-US" b="0" dirty="0">
                    <a:solidFill>
                      <a:srgbClr val="FF0000"/>
                    </a:solidFill>
                  </a:rPr>
                  <a:t>우수업체 인증마크 부착</a:t>
                </a:r>
              </a:p>
            </p:txBody>
          </p:sp>
          <p:grpSp>
            <p:nvGrpSpPr>
              <p:cNvPr id="37899" name="그룹 194"/>
              <p:cNvGrpSpPr>
                <a:grpSpLocks/>
              </p:cNvGrpSpPr>
              <p:nvPr/>
            </p:nvGrpSpPr>
            <p:grpSpPr bwMode="auto">
              <a:xfrm>
                <a:off x="2000232" y="5000636"/>
                <a:ext cx="4786313" cy="689548"/>
                <a:chOff x="2643174" y="4714881"/>
                <a:chExt cx="4786346" cy="689651"/>
              </a:xfrm>
            </p:grpSpPr>
            <p:sp>
              <p:nvSpPr>
                <p:cNvPr id="193" name="AutoShape 27"/>
                <p:cNvSpPr>
                  <a:spLocks noChangeArrowheads="1"/>
                </p:cNvSpPr>
                <p:nvPr/>
              </p:nvSpPr>
              <p:spPr bwMode="auto">
                <a:xfrm flipV="1">
                  <a:off x="2643192" y="4715309"/>
                  <a:ext cx="4786346" cy="689158"/>
                </a:xfrm>
                <a:custGeom>
                  <a:avLst/>
                  <a:gdLst>
                    <a:gd name="G0" fmla="+- 9406 0 0"/>
                    <a:gd name="G1" fmla="+- 8593983 0 0"/>
                    <a:gd name="G2" fmla="+- 0 0 8593983"/>
                    <a:gd name="T0" fmla="*/ 0 256 1"/>
                    <a:gd name="T1" fmla="*/ 180 256 1"/>
                    <a:gd name="G3" fmla="+- 8593983 T0 T1"/>
                    <a:gd name="T2" fmla="*/ 0 256 1"/>
                    <a:gd name="T3" fmla="*/ 90 256 1"/>
                    <a:gd name="G4" fmla="+- 8593983 T2 T3"/>
                    <a:gd name="G5" fmla="*/ G4 2 1"/>
                    <a:gd name="T4" fmla="*/ 90 256 1"/>
                    <a:gd name="T5" fmla="*/ 0 256 1"/>
                    <a:gd name="G6" fmla="+- 8593983 T4 T5"/>
                    <a:gd name="G7" fmla="*/ G6 2 1"/>
                    <a:gd name="G8" fmla="abs 8593983"/>
                    <a:gd name="T6" fmla="*/ 0 256 1"/>
                    <a:gd name="T7" fmla="*/ 90 256 1"/>
                    <a:gd name="G9" fmla="+- G8 T6 T7"/>
                    <a:gd name="G10" fmla="?: G9 G7 G5"/>
                    <a:gd name="T8" fmla="*/ 0 256 1"/>
                    <a:gd name="T9" fmla="*/ 360 256 1"/>
                    <a:gd name="G11" fmla="+- G10 T8 T9"/>
                    <a:gd name="G12" fmla="?: G10 G11 G10"/>
                    <a:gd name="T10" fmla="*/ 0 256 1"/>
                    <a:gd name="T11" fmla="*/ 360 256 1"/>
                    <a:gd name="G13" fmla="+- G12 T10 T11"/>
                    <a:gd name="G14" fmla="?: G12 G13 G12"/>
                    <a:gd name="G15" fmla="+- 0 0 G14"/>
                    <a:gd name="G16" fmla="+- 10800 0 0"/>
                    <a:gd name="G17" fmla="+- 10800 0 9406"/>
                    <a:gd name="G18" fmla="*/ 9406 1 2"/>
                    <a:gd name="G19" fmla="+- G18 5400 0"/>
                    <a:gd name="G20" fmla="cos G19 8593983"/>
                    <a:gd name="G21" fmla="sin G19 8593983"/>
                    <a:gd name="G22" fmla="+- G20 10800 0"/>
                    <a:gd name="G23" fmla="+- G21 10800 0"/>
                    <a:gd name="G24" fmla="+- 10800 0 G20"/>
                    <a:gd name="G25" fmla="+- 9406 10800 0"/>
                    <a:gd name="G26" fmla="?: G9 G17 G25"/>
                    <a:gd name="G27" fmla="?: G9 0 21600"/>
                    <a:gd name="G28" fmla="cos 10800 8593983"/>
                    <a:gd name="G29" fmla="sin 10800 8593983"/>
                    <a:gd name="G30" fmla="sin 9406 8593983"/>
                    <a:gd name="G31" fmla="+- G28 10800 0"/>
                    <a:gd name="G32" fmla="+- G29 10800 0"/>
                    <a:gd name="G33" fmla="+- G30 10800 0"/>
                    <a:gd name="G34" fmla="?: G4 0 G31"/>
                    <a:gd name="G35" fmla="?: 8593983 G34 0"/>
                    <a:gd name="G36" fmla="?: G6 G35 G31"/>
                    <a:gd name="G37" fmla="+- 21600 0 G36"/>
                    <a:gd name="G38" fmla="?: G4 0 G33"/>
                    <a:gd name="G39" fmla="?: 8593983 G38 G32"/>
                    <a:gd name="G40" fmla="?: G6 G39 0"/>
                    <a:gd name="G41" fmla="?: G4 G32 21600"/>
                    <a:gd name="G42" fmla="?: G6 G41 G33"/>
                    <a:gd name="T12" fmla="*/ 10800 w 21600"/>
                    <a:gd name="T13" fmla="*/ 0 h 21600"/>
                    <a:gd name="T14" fmla="*/ 4154 w 21600"/>
                    <a:gd name="T15" fmla="*/ 18409 h 21600"/>
                    <a:gd name="T16" fmla="*/ 10800 w 21600"/>
                    <a:gd name="T17" fmla="*/ 1394 h 21600"/>
                    <a:gd name="T18" fmla="*/ 17446 w 21600"/>
                    <a:gd name="T19" fmla="*/ 18409 h 21600"/>
                    <a:gd name="T20" fmla="*/ G36 w 21600"/>
                    <a:gd name="T21" fmla="*/ G40 h 21600"/>
                    <a:gd name="T22" fmla="*/ G37 w 21600"/>
                    <a:gd name="T23" fmla="*/ G42 h 21600"/>
                  </a:gdLst>
                  <a:ahLst/>
                  <a:cxnLst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21600" h="21600">
                      <a:moveTo>
                        <a:pt x="4612" y="17884"/>
                      </a:moveTo>
                      <a:cubicBezTo>
                        <a:pt x="2567" y="16098"/>
                        <a:pt x="1394" y="13515"/>
                        <a:pt x="1394" y="10800"/>
                      </a:cubicBezTo>
                      <a:cubicBezTo>
                        <a:pt x="1394" y="5605"/>
                        <a:pt x="5605" y="1394"/>
                        <a:pt x="10800" y="1394"/>
                      </a:cubicBezTo>
                      <a:cubicBezTo>
                        <a:pt x="15994" y="1394"/>
                        <a:pt x="20206" y="5605"/>
                        <a:pt x="20206" y="10800"/>
                      </a:cubicBezTo>
                      <a:cubicBezTo>
                        <a:pt x="20206" y="13515"/>
                        <a:pt x="19032" y="16098"/>
                        <a:pt x="16987" y="17884"/>
                      </a:cubicBezTo>
                      <a:lnTo>
                        <a:pt x="17904" y="18934"/>
                      </a:lnTo>
                      <a:cubicBezTo>
                        <a:pt x="20252" y="16883"/>
                        <a:pt x="21600" y="13917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3917"/>
                        <a:pt x="1347" y="16883"/>
                        <a:pt x="3695" y="18934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>
                        <a:gamma/>
                        <a:shade val="46275"/>
                        <a:invGamma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50800">
                  <a:noFill/>
                  <a:miter lim="800000"/>
                  <a:headEnd type="none" w="sm" len="sm"/>
                  <a:tailEnd type="none" w="med" len="lg"/>
                </a:ln>
                <a:effectLst/>
                <a:scene3d>
                  <a:camera prst="legacyPerspectiveBottom">
                    <a:rot lat="19499999" lon="0" rev="0"/>
                  </a:camera>
                  <a:lightRig rig="legacyFlat3" dir="l"/>
                </a:scene3d>
                <a:sp3d extrusionH="227000" prstMaterial="legacyMatte">
                  <a:bevelT w="13500" h="13500" prst="angle"/>
                  <a:bevelB w="13500" h="13500" prst="angle"/>
                  <a:extrusionClr>
                    <a:schemeClr val="bg1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 algn="ctr" eaLnBrk="1" latinLnBrk="1" hangingPunct="1">
                    <a:defRPr/>
                  </a:pPr>
                  <a:endParaRPr lang="ko-KR" altLang="en-US"/>
                </a:p>
              </p:txBody>
            </p:sp>
            <p:sp>
              <p:nvSpPr>
                <p:cNvPr id="194" name="Rectangle 28"/>
                <p:cNvSpPr>
                  <a:spLocks noChangeArrowheads="1"/>
                </p:cNvSpPr>
                <p:nvPr/>
              </p:nvSpPr>
              <p:spPr bwMode="auto">
                <a:xfrm>
                  <a:off x="3429010" y="4786766"/>
                  <a:ext cx="3143272" cy="6145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latinLnBrk="1" hangingPunct="1">
                    <a:defRPr/>
                  </a:pPr>
                  <a:r>
                    <a:rPr lang="ko-KR" altLang="en-US" sz="2000" dirty="0">
                      <a:solidFill>
                        <a:srgbClr val="0000FF"/>
                      </a:solidFill>
                    </a:rPr>
                    <a:t>서울시 </a:t>
                  </a:r>
                  <a:r>
                    <a:rPr lang="ko-KR" altLang="en-US" sz="2000" dirty="0" err="1">
                      <a:solidFill>
                        <a:srgbClr val="0000FF"/>
                      </a:solidFill>
                    </a:rPr>
                    <a:t>공기인증제</a:t>
                  </a:r>
                  <a:r>
                    <a:rPr lang="ko-KR" altLang="en-US" sz="2000" dirty="0">
                      <a:solidFill>
                        <a:srgbClr val="0000FF"/>
                      </a:solidFill>
                    </a:rPr>
                    <a:t> 실시</a:t>
                  </a:r>
                  <a:endParaRPr lang="en-US" altLang="ko-KR" sz="2000" dirty="0">
                    <a:solidFill>
                      <a:srgbClr val="0000FF"/>
                    </a:solidFill>
                  </a:endParaRPr>
                </a:p>
                <a:p>
                  <a:pPr algn="ctr" eaLnBrk="1" latinLnBrk="1" hangingPunct="1">
                    <a:defRPr/>
                  </a:pPr>
                  <a:r>
                    <a:rPr lang="en-US" altLang="ko-KR" sz="1400" dirty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(2012. 8. 2)</a:t>
                  </a:r>
                  <a:endParaRPr lang="ko-KR" altLang="en-US" sz="1400" dirty="0">
                    <a:solidFill>
                      <a:srgbClr val="000000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39977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산소산업 시장분야</a:t>
              </a:r>
            </a:p>
          </p:txBody>
        </p:sp>
      </p:grpSp>
      <p:grpSp>
        <p:nvGrpSpPr>
          <p:cNvPr id="39940" name="그룹 76"/>
          <p:cNvGrpSpPr>
            <a:grpSpLocks/>
          </p:cNvGrpSpPr>
          <p:nvPr/>
        </p:nvGrpSpPr>
        <p:grpSpPr bwMode="auto">
          <a:xfrm>
            <a:off x="571500" y="1428750"/>
            <a:ext cx="8399463" cy="4430713"/>
            <a:chOff x="571472" y="1428736"/>
            <a:chExt cx="8399996" cy="4430843"/>
          </a:xfrm>
        </p:grpSpPr>
        <p:sp>
          <p:nvSpPr>
            <p:cNvPr id="39942" name="Oval 30"/>
            <p:cNvSpPr>
              <a:spLocks noChangeArrowheads="1"/>
            </p:cNvSpPr>
            <p:nvPr/>
          </p:nvSpPr>
          <p:spPr bwMode="auto">
            <a:xfrm>
              <a:off x="1653340" y="2894629"/>
              <a:ext cx="5911240" cy="2201493"/>
            </a:xfrm>
            <a:prstGeom prst="ellipse">
              <a:avLst/>
            </a:prstGeom>
            <a:gradFill rotWithShape="1">
              <a:gsLst>
                <a:gs pos="0">
                  <a:srgbClr val="CC9900"/>
                </a:gs>
                <a:gs pos="100000">
                  <a:srgbClr val="5E4700"/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PerspectiveBottom"/>
              <a:lightRig rig="legacyFlat3" dir="t"/>
            </a:scene3d>
            <a:sp3d extrusionH="121893000" prstMaterial="legacyMatte">
              <a:bevelT w="13500" h="13500" prst="angle"/>
              <a:bevelB w="13500" h="13500" prst="angle"/>
              <a:extrusionClr>
                <a:srgbClr val="CC9900"/>
              </a:extrusionClr>
              <a:contourClr>
                <a:srgbClr val="CC9900"/>
              </a:contourClr>
            </a:sp3d>
          </p:spPr>
          <p:txBody>
            <a:bodyPr wrap="none" anchor="ctr">
              <a:flatTx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39943" name="Arc 31"/>
            <p:cNvSpPr>
              <a:spLocks/>
            </p:cNvSpPr>
            <p:nvPr/>
          </p:nvSpPr>
          <p:spPr bwMode="auto">
            <a:xfrm rot="10800000">
              <a:off x="3475862" y="2358845"/>
              <a:ext cx="4956270" cy="2887580"/>
            </a:xfrm>
            <a:custGeom>
              <a:avLst/>
              <a:gdLst>
                <a:gd name="T0" fmla="*/ 2147483646 w 28936"/>
                <a:gd name="T1" fmla="*/ 2147483646 h 37076"/>
                <a:gd name="T2" fmla="*/ 2147483646 w 28936"/>
                <a:gd name="T3" fmla="*/ 0 h 37076"/>
                <a:gd name="T4" fmla="*/ 2147483646 w 28936"/>
                <a:gd name="T5" fmla="*/ 2147483646 h 37076"/>
                <a:gd name="T6" fmla="*/ 0 60000 65536"/>
                <a:gd name="T7" fmla="*/ 0 60000 65536"/>
                <a:gd name="T8" fmla="*/ 0 60000 65536"/>
                <a:gd name="T9" fmla="*/ 0 w 28936"/>
                <a:gd name="T10" fmla="*/ 0 h 37076"/>
                <a:gd name="T11" fmla="*/ 28936 w 28936"/>
                <a:gd name="T12" fmla="*/ 37076 h 370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36" h="37076" fill="none" extrusionOk="0">
                  <a:moveTo>
                    <a:pt x="28936" y="35792"/>
                  </a:moveTo>
                  <a:cubicBezTo>
                    <a:pt x="26583" y="36641"/>
                    <a:pt x="24101" y="37075"/>
                    <a:pt x="21600" y="37076"/>
                  </a:cubicBezTo>
                  <a:cubicBezTo>
                    <a:pt x="9670" y="37076"/>
                    <a:pt x="0" y="27405"/>
                    <a:pt x="0" y="15476"/>
                  </a:cubicBezTo>
                  <a:cubicBezTo>
                    <a:pt x="-1" y="9647"/>
                    <a:pt x="2355" y="4065"/>
                    <a:pt x="6531" y="-1"/>
                  </a:cubicBezTo>
                </a:path>
                <a:path w="28936" h="37076" stroke="0" extrusionOk="0">
                  <a:moveTo>
                    <a:pt x="28936" y="35792"/>
                  </a:moveTo>
                  <a:cubicBezTo>
                    <a:pt x="26583" y="36641"/>
                    <a:pt x="24101" y="37075"/>
                    <a:pt x="21600" y="37076"/>
                  </a:cubicBezTo>
                  <a:cubicBezTo>
                    <a:pt x="9670" y="37076"/>
                    <a:pt x="0" y="27405"/>
                    <a:pt x="0" y="15476"/>
                  </a:cubicBezTo>
                  <a:cubicBezTo>
                    <a:pt x="-1" y="9647"/>
                    <a:pt x="2355" y="4065"/>
                    <a:pt x="6531" y="-1"/>
                  </a:cubicBezTo>
                  <a:lnTo>
                    <a:pt x="21600" y="15476"/>
                  </a:lnTo>
                  <a:lnTo>
                    <a:pt x="28936" y="35792"/>
                  </a:lnTo>
                  <a:close/>
                </a:path>
              </a:pathLst>
            </a:custGeom>
            <a:solidFill>
              <a:srgbClr val="99CCFF">
                <a:alpha val="70195"/>
              </a:srgbClr>
            </a:solidFill>
            <a:ln w="19050">
              <a:solidFill>
                <a:srgbClr val="3399FF"/>
              </a:solidFill>
              <a:round/>
              <a:headEnd type="triangle" w="sm" len="med"/>
              <a:tailEnd type="triangle" w="sm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944" name="Arc 32"/>
            <p:cNvSpPr>
              <a:spLocks/>
            </p:cNvSpPr>
            <p:nvPr/>
          </p:nvSpPr>
          <p:spPr bwMode="auto">
            <a:xfrm rot="10800000">
              <a:off x="1028240" y="2503843"/>
              <a:ext cx="4070575" cy="3211173"/>
            </a:xfrm>
            <a:custGeom>
              <a:avLst/>
              <a:gdLst>
                <a:gd name="T0" fmla="*/ 0 w 23759"/>
                <a:gd name="T1" fmla="*/ 2147483646 h 41257"/>
                <a:gd name="T2" fmla="*/ 2147483646 w 23759"/>
                <a:gd name="T3" fmla="*/ 2147483646 h 41257"/>
                <a:gd name="T4" fmla="*/ 2147483646 w 23759"/>
                <a:gd name="T5" fmla="*/ 2147483646 h 41257"/>
                <a:gd name="T6" fmla="*/ 0 60000 65536"/>
                <a:gd name="T7" fmla="*/ 0 60000 65536"/>
                <a:gd name="T8" fmla="*/ 0 60000 65536"/>
                <a:gd name="T9" fmla="*/ 0 w 23759"/>
                <a:gd name="T10" fmla="*/ 0 h 41257"/>
                <a:gd name="T11" fmla="*/ 23759 w 23759"/>
                <a:gd name="T12" fmla="*/ 41257 h 412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3759" h="41257" fill="none" extrusionOk="0">
                  <a:moveTo>
                    <a:pt x="0" y="108"/>
                  </a:moveTo>
                  <a:cubicBezTo>
                    <a:pt x="717" y="36"/>
                    <a:pt x="1437" y="-1"/>
                    <a:pt x="2159" y="0"/>
                  </a:cubicBezTo>
                  <a:cubicBezTo>
                    <a:pt x="14088" y="0"/>
                    <a:pt x="23759" y="9670"/>
                    <a:pt x="23759" y="21600"/>
                  </a:cubicBezTo>
                  <a:cubicBezTo>
                    <a:pt x="23759" y="30064"/>
                    <a:pt x="18815" y="37748"/>
                    <a:pt x="11112" y="41257"/>
                  </a:cubicBezTo>
                </a:path>
                <a:path w="23759" h="41257" stroke="0" extrusionOk="0">
                  <a:moveTo>
                    <a:pt x="0" y="108"/>
                  </a:moveTo>
                  <a:cubicBezTo>
                    <a:pt x="717" y="36"/>
                    <a:pt x="1437" y="-1"/>
                    <a:pt x="2159" y="0"/>
                  </a:cubicBezTo>
                  <a:cubicBezTo>
                    <a:pt x="14088" y="0"/>
                    <a:pt x="23759" y="9670"/>
                    <a:pt x="23759" y="21600"/>
                  </a:cubicBezTo>
                  <a:cubicBezTo>
                    <a:pt x="23759" y="30064"/>
                    <a:pt x="18815" y="37748"/>
                    <a:pt x="11112" y="41257"/>
                  </a:cubicBezTo>
                  <a:lnTo>
                    <a:pt x="2159" y="21600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E5CCBF">
                <a:alpha val="70195"/>
              </a:srgbClr>
            </a:solidFill>
            <a:ln w="19050">
              <a:solidFill>
                <a:srgbClr val="FF6600"/>
              </a:solidFill>
              <a:round/>
              <a:headEnd type="triangle" w="sm" len="med"/>
              <a:tailEnd type="triangle" w="sm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945" name="Line 33"/>
            <p:cNvSpPr>
              <a:spLocks noChangeShapeType="1"/>
            </p:cNvSpPr>
            <p:nvPr/>
          </p:nvSpPr>
          <p:spPr bwMode="auto">
            <a:xfrm flipV="1">
              <a:off x="2583568" y="2799143"/>
              <a:ext cx="4049134" cy="1884973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946" name="Line 34"/>
            <p:cNvSpPr>
              <a:spLocks noChangeShapeType="1"/>
            </p:cNvSpPr>
            <p:nvPr/>
          </p:nvSpPr>
          <p:spPr bwMode="auto">
            <a:xfrm>
              <a:off x="1758897" y="3729251"/>
              <a:ext cx="5797436" cy="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947" name="Line 35"/>
            <p:cNvSpPr>
              <a:spLocks noChangeShapeType="1"/>
            </p:cNvSpPr>
            <p:nvPr/>
          </p:nvSpPr>
          <p:spPr bwMode="auto">
            <a:xfrm flipH="1">
              <a:off x="3256499" y="2401283"/>
              <a:ext cx="2287637" cy="3069712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948" name="Oval 38"/>
            <p:cNvSpPr>
              <a:spLocks noChangeArrowheads="1"/>
            </p:cNvSpPr>
            <p:nvPr/>
          </p:nvSpPr>
          <p:spPr bwMode="auto">
            <a:xfrm>
              <a:off x="7450775" y="4135953"/>
              <a:ext cx="1520693" cy="452676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39998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pic>
          <p:nvPicPr>
            <p:cNvPr id="39949" name="Picture 40" descr="yellowish_ball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72" y="2786058"/>
              <a:ext cx="1430097" cy="1443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50" name="Oval 44"/>
            <p:cNvSpPr>
              <a:spLocks noChangeArrowheads="1"/>
            </p:cNvSpPr>
            <p:nvPr/>
          </p:nvSpPr>
          <p:spPr bwMode="auto">
            <a:xfrm>
              <a:off x="3286116" y="3429000"/>
              <a:ext cx="4804532" cy="1692232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39998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39951" name="Oval 45"/>
            <p:cNvSpPr>
              <a:spLocks noChangeArrowheads="1"/>
            </p:cNvSpPr>
            <p:nvPr/>
          </p:nvSpPr>
          <p:spPr bwMode="gray">
            <a:xfrm>
              <a:off x="2928926" y="2285992"/>
              <a:ext cx="3522993" cy="1757658"/>
            </a:xfrm>
            <a:prstGeom prst="ellipse">
              <a:avLst/>
            </a:prstGeom>
            <a:gradFill rotWithShape="1">
              <a:gsLst>
                <a:gs pos="0">
                  <a:srgbClr val="99FF33"/>
                </a:gs>
                <a:gs pos="50000">
                  <a:srgbClr val="477618"/>
                </a:gs>
                <a:gs pos="100000">
                  <a:srgbClr val="99FF33"/>
                </a:gs>
              </a:gsLst>
              <a:lin ang="18900000" scaled="1"/>
            </a:gradFill>
            <a:ln w="9525">
              <a:round/>
              <a:headEnd/>
              <a:tailEnd/>
            </a:ln>
            <a:scene3d>
              <a:camera prst="legacyPerspectiveBottom">
                <a:rot lat="20999970" lon="0" rev="0"/>
              </a:camera>
              <a:lightRig rig="legacyFlat3" dir="t"/>
            </a:scene3d>
            <a:sp3d extrusionH="1878000" prstMaterial="legacyMatte">
              <a:bevelT w="13500" h="13500" prst="angle"/>
              <a:bevelB w="13500" h="13500" prst="angle"/>
              <a:extrusionClr>
                <a:srgbClr val="99FF33"/>
              </a:extrusionClr>
              <a:contourClr>
                <a:srgbClr val="99FF33"/>
              </a:contourClr>
            </a:sp3d>
          </p:spPr>
          <p:txBody>
            <a:bodyPr lIns="90000" tIns="46800" rIns="90000" bIns="46800" anchor="ctr">
              <a:spAutoFit/>
              <a:flatTx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39952" name="Oval 46"/>
            <p:cNvSpPr>
              <a:spLocks noChangeArrowheads="1"/>
            </p:cNvSpPr>
            <p:nvPr/>
          </p:nvSpPr>
          <p:spPr bwMode="gray">
            <a:xfrm>
              <a:off x="3470914" y="2337625"/>
              <a:ext cx="2305779" cy="1098093"/>
            </a:xfrm>
            <a:prstGeom prst="ellipse">
              <a:avLst/>
            </a:prstGeom>
            <a:gradFill rotWithShape="1">
              <a:gsLst>
                <a:gs pos="0">
                  <a:srgbClr val="FFFF99"/>
                </a:gs>
                <a:gs pos="50000">
                  <a:srgbClr val="767647"/>
                </a:gs>
                <a:gs pos="100000">
                  <a:srgbClr val="FFFF99"/>
                </a:gs>
              </a:gsLst>
              <a:lin ang="18900000" scaled="1"/>
            </a:gradFill>
            <a:ln w="9525">
              <a:round/>
              <a:headEnd/>
              <a:tailEnd/>
            </a:ln>
            <a:scene3d>
              <a:camera prst="legacyPerspectiveBottom">
                <a:rot lat="20999970" lon="0" rev="0"/>
              </a:camera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99"/>
              </a:extrusionClr>
              <a:contourClr>
                <a:srgbClr val="FFFF99"/>
              </a:contourClr>
            </a:sp3d>
          </p:spPr>
          <p:txBody>
            <a:bodyPr lIns="90000" tIns="46800" rIns="90000" bIns="46800" anchor="ctr">
              <a:spAutoFit/>
              <a:flatTx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grpSp>
          <p:nvGrpSpPr>
            <p:cNvPr id="39953" name="그룹 66"/>
            <p:cNvGrpSpPr>
              <a:grpSpLocks/>
            </p:cNvGrpSpPr>
            <p:nvPr/>
          </p:nvGrpSpPr>
          <p:grpSpPr bwMode="auto">
            <a:xfrm>
              <a:off x="4000496" y="1643050"/>
              <a:ext cx="1285884" cy="1446088"/>
              <a:chOff x="4000496" y="2071678"/>
              <a:chExt cx="1285884" cy="1017460"/>
            </a:xfrm>
          </p:grpSpPr>
          <p:sp>
            <p:nvSpPr>
              <p:cNvPr id="39971" name="AutoShape 47"/>
              <p:cNvSpPr>
                <a:spLocks noChangeArrowheads="1"/>
              </p:cNvSpPr>
              <p:nvPr/>
            </p:nvSpPr>
            <p:spPr bwMode="auto">
              <a:xfrm>
                <a:off x="4000496" y="2071678"/>
                <a:ext cx="1285884" cy="1017460"/>
              </a:xfrm>
              <a:prstGeom prst="can">
                <a:avLst>
                  <a:gd name="adj" fmla="val 50000"/>
                </a:avLst>
              </a:prstGeom>
              <a:gradFill rotWithShape="1">
                <a:gsLst>
                  <a:gs pos="0">
                    <a:srgbClr val="CC3300"/>
                  </a:gs>
                  <a:gs pos="50000">
                    <a:srgbClr val="5E1800"/>
                  </a:gs>
                  <a:gs pos="100000">
                    <a:srgbClr val="CC3300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en-US" sz="180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39972" name="Rectangle 49"/>
              <p:cNvSpPr>
                <a:spLocks noChangeArrowheads="1"/>
              </p:cNvSpPr>
              <p:nvPr/>
            </p:nvSpPr>
            <p:spPr bwMode="auto">
              <a:xfrm>
                <a:off x="4000496" y="2143116"/>
                <a:ext cx="1285884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2000">
                    <a:solidFill>
                      <a:srgbClr val="FFFF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산소시장</a:t>
                </a:r>
                <a:endParaRPr lang="en-US" altLang="ko-KR" sz="2000">
                  <a:solidFill>
                    <a:srgbClr val="FFFF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grpSp>
          <p:nvGrpSpPr>
            <p:cNvPr id="39954" name="그룹 68"/>
            <p:cNvGrpSpPr>
              <a:grpSpLocks/>
            </p:cNvGrpSpPr>
            <p:nvPr/>
          </p:nvGrpSpPr>
          <p:grpSpPr bwMode="auto">
            <a:xfrm>
              <a:off x="6500826" y="3929066"/>
              <a:ext cx="1652640" cy="1474667"/>
              <a:chOff x="7143768" y="3110524"/>
              <a:chExt cx="1652640" cy="1474667"/>
            </a:xfrm>
          </p:grpSpPr>
          <p:pic>
            <p:nvPicPr>
              <p:cNvPr id="39969" name="Picture 41" descr="cobalt blue_ball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5206" y="3110524"/>
                <a:ext cx="1428760" cy="14746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Rectangle 51"/>
              <p:cNvSpPr>
                <a:spLocks noChangeArrowheads="1"/>
              </p:cNvSpPr>
              <p:nvPr/>
            </p:nvSpPr>
            <p:spPr bwMode="auto">
              <a:xfrm>
                <a:off x="7144103" y="3501116"/>
                <a:ext cx="1652692" cy="6127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>
                  <a:defRPr/>
                </a:pPr>
                <a:r>
                  <a:rPr lang="ko-KR" altLang="en-US" sz="1400" dirty="0">
                    <a:solidFill>
                      <a:srgbClr val="FFFFFF"/>
                    </a:solidFill>
                    <a:latin typeface="+mn-ea"/>
                    <a:ea typeface="+mn-ea"/>
                  </a:rPr>
                  <a:t>생활가전</a:t>
                </a:r>
                <a:r>
                  <a:rPr lang="en-US" altLang="ko-KR" sz="1400" dirty="0">
                    <a:solidFill>
                      <a:srgbClr val="FFFFFF"/>
                    </a:solidFill>
                    <a:latin typeface="+mn-ea"/>
                    <a:ea typeface="+mn-ea"/>
                  </a:rPr>
                  <a:t>/</a:t>
                </a:r>
                <a:r>
                  <a:rPr lang="ko-KR" altLang="en-US" sz="1400" dirty="0" err="1">
                    <a:solidFill>
                      <a:srgbClr val="FFFFFF"/>
                    </a:solidFill>
                    <a:latin typeface="+mn-ea"/>
                    <a:ea typeface="+mn-ea"/>
                  </a:rPr>
                  <a:t>자동자</a:t>
                </a:r>
                <a:endParaRPr lang="en-US" altLang="ko-KR" sz="1400" dirty="0">
                  <a:solidFill>
                    <a:srgbClr val="FFFFFF"/>
                  </a:solidFill>
                  <a:latin typeface="+mn-ea"/>
                  <a:ea typeface="+mn-ea"/>
                </a:endParaRPr>
              </a:p>
              <a:p>
                <a:pPr algn="ctr" eaLnBrk="1" latinLnBrk="1" hangingPunct="1">
                  <a:defRPr/>
                </a:pPr>
                <a:r>
                  <a:rPr lang="en-US" altLang="ko-KR" sz="1400" dirty="0">
                    <a:solidFill>
                      <a:srgbClr val="FFFFFF"/>
                    </a:solidFill>
                    <a:latin typeface="+mn-ea"/>
                    <a:ea typeface="+mn-ea"/>
                  </a:rPr>
                  <a:t>(</a:t>
                </a:r>
                <a:r>
                  <a:rPr lang="ko-KR" altLang="en-US" sz="1400" dirty="0">
                    <a:solidFill>
                      <a:srgbClr val="FFFFFF"/>
                    </a:solidFill>
                    <a:latin typeface="+mn-ea"/>
                    <a:ea typeface="+mn-ea"/>
                  </a:rPr>
                  <a:t>에어컨</a:t>
                </a:r>
                <a:r>
                  <a:rPr lang="en-US" altLang="ko-KR" sz="1400" dirty="0" smtClean="0">
                    <a:solidFill>
                      <a:srgbClr val="FFFFFF"/>
                    </a:solidFill>
                    <a:latin typeface="+mn-ea"/>
                    <a:ea typeface="+mn-ea"/>
                  </a:rPr>
                  <a:t>,</a:t>
                </a:r>
                <a:r>
                  <a:rPr lang="ko-KR" altLang="en-US" sz="1400" dirty="0" smtClean="0">
                    <a:solidFill>
                      <a:srgbClr val="FFFFFF"/>
                    </a:solidFill>
                    <a:latin typeface="+mn-ea"/>
                    <a:ea typeface="+mn-ea"/>
                  </a:rPr>
                  <a:t>가구</a:t>
                </a:r>
                <a:endParaRPr lang="en-US" altLang="ko-KR" sz="1400" dirty="0" smtClean="0">
                  <a:solidFill>
                    <a:srgbClr val="FFFFFF"/>
                  </a:solidFill>
                  <a:latin typeface="+mn-ea"/>
                  <a:ea typeface="+mn-ea"/>
                </a:endParaRPr>
              </a:p>
              <a:p>
                <a:pPr algn="ctr" eaLnBrk="1" latinLnBrk="1" hangingPunct="1">
                  <a:defRPr/>
                </a:pPr>
                <a:r>
                  <a:rPr lang="ko-KR" altLang="en-US" sz="1400" dirty="0" smtClean="0">
                    <a:solidFill>
                      <a:srgbClr val="FFFFFF"/>
                    </a:solidFill>
                    <a:latin typeface="+mn-ea"/>
                    <a:ea typeface="+mn-ea"/>
                  </a:rPr>
                  <a:t>청정살균</a:t>
                </a:r>
                <a:r>
                  <a:rPr lang="ko-KR" altLang="en-US" sz="1400" dirty="0">
                    <a:solidFill>
                      <a:srgbClr val="FFFFFF"/>
                    </a:solidFill>
                    <a:latin typeface="+mn-ea"/>
                    <a:ea typeface="+mn-ea"/>
                  </a:rPr>
                  <a:t>기</a:t>
                </a:r>
                <a:r>
                  <a:rPr lang="en-US" altLang="ko-KR" sz="1400" dirty="0" smtClean="0">
                    <a:solidFill>
                      <a:srgbClr val="FFFFFF"/>
                    </a:solidFill>
                    <a:latin typeface="+mn-ea"/>
                    <a:ea typeface="+mn-ea"/>
                  </a:rPr>
                  <a:t>)</a:t>
                </a:r>
                <a:endParaRPr lang="en-US" altLang="ko-KR" sz="1400" dirty="0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59" name="Rectangle 52"/>
            <p:cNvSpPr>
              <a:spLocks noChangeArrowheads="1"/>
            </p:cNvSpPr>
            <p:nvPr/>
          </p:nvSpPr>
          <p:spPr bwMode="auto">
            <a:xfrm>
              <a:off x="642915" y="3143286"/>
              <a:ext cx="1266905" cy="684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r>
                <a:rPr lang="ko-KR" altLang="en-US" sz="1400" dirty="0">
                  <a:solidFill>
                    <a:srgbClr val="FFFFFF"/>
                  </a:solidFill>
                  <a:latin typeface="+mn-ea"/>
                  <a:ea typeface="+mn-ea"/>
                </a:rPr>
                <a:t>교육기관</a:t>
              </a:r>
              <a:r>
                <a:rPr lang="en-US" altLang="ko-KR" sz="1400" dirty="0">
                  <a:solidFill>
                    <a:srgbClr val="FFFFFF"/>
                  </a:solidFill>
                  <a:latin typeface="+mn-ea"/>
                  <a:ea typeface="+mn-ea"/>
                </a:rPr>
                <a:t>/</a:t>
              </a:r>
              <a:r>
                <a:rPr lang="ko-KR" altLang="en-US" sz="1400" dirty="0">
                  <a:solidFill>
                    <a:srgbClr val="FFFFFF"/>
                  </a:solidFill>
                  <a:latin typeface="+mn-ea"/>
                  <a:ea typeface="+mn-ea"/>
                </a:rPr>
                <a:t>사무실</a:t>
              </a:r>
              <a:endParaRPr lang="en-US" altLang="ko-KR" sz="1400" dirty="0">
                <a:solidFill>
                  <a:srgbClr val="FFFFFF"/>
                </a:solidFill>
                <a:latin typeface="+mn-ea"/>
                <a:ea typeface="+mn-ea"/>
              </a:endParaRPr>
            </a:p>
            <a:p>
              <a:pPr algn="ctr" eaLnBrk="1" latinLnBrk="1" hangingPunct="1">
                <a:defRPr/>
              </a:pPr>
              <a:r>
                <a: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학교</a:t>
              </a:r>
              <a:r>
                <a: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,</a:t>
              </a:r>
              <a:r>
                <a:rPr lang="ko-KR" altLang="en-US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학원</a:t>
              </a:r>
              <a:r>
                <a: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,</a:t>
              </a:r>
              <a:r>
                <a:rPr lang="ko-KR" altLang="en-US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도서관</a:t>
              </a:r>
              <a:endParaRPr lang="en-US" altLang="ko-KR" sz="1400" spc="-150" dirty="0">
                <a:solidFill>
                  <a:srgbClr val="FFFFFF"/>
                </a:solidFill>
                <a:latin typeface="+mn-ea"/>
                <a:ea typeface="+mn-ea"/>
              </a:endParaRPr>
            </a:p>
            <a:p>
              <a:pPr algn="ctr" eaLnBrk="1" latinLnBrk="1" hangingPunct="1">
                <a:defRPr/>
              </a:pPr>
              <a:r>
                <a:rPr lang="ko-KR" altLang="en-US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사무실</a:t>
              </a:r>
              <a:r>
                <a: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기업체</a:t>
              </a:r>
              <a:r>
                <a: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)</a:t>
              </a:r>
            </a:p>
          </p:txBody>
        </p:sp>
        <p:grpSp>
          <p:nvGrpSpPr>
            <p:cNvPr id="39956" name="그룹 69"/>
            <p:cNvGrpSpPr>
              <a:grpSpLocks/>
            </p:cNvGrpSpPr>
            <p:nvPr/>
          </p:nvGrpSpPr>
          <p:grpSpPr bwMode="auto">
            <a:xfrm>
              <a:off x="7000892" y="2428868"/>
              <a:ext cx="1819052" cy="1689402"/>
              <a:chOff x="6286512" y="1714488"/>
              <a:chExt cx="1819052" cy="1689402"/>
            </a:xfrm>
          </p:grpSpPr>
          <p:sp>
            <p:nvSpPr>
              <p:cNvPr id="39966" name="Oval 39"/>
              <p:cNvSpPr>
                <a:spLocks noChangeArrowheads="1"/>
              </p:cNvSpPr>
              <p:nvPr/>
            </p:nvSpPr>
            <p:spPr bwMode="auto">
              <a:xfrm>
                <a:off x="6583222" y="2951214"/>
                <a:ext cx="1522342" cy="452676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alpha val="39998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en-US" sz="180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pic>
            <p:nvPicPr>
              <p:cNvPr id="39967" name="Picture 42" descr="yellow_ball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7950" y="1714488"/>
                <a:ext cx="1428760" cy="140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0" name="Rectangle 53"/>
              <p:cNvSpPr>
                <a:spLocks noChangeArrowheads="1"/>
              </p:cNvSpPr>
              <p:nvPr/>
            </p:nvSpPr>
            <p:spPr bwMode="auto">
              <a:xfrm>
                <a:off x="6286875" y="2071709"/>
                <a:ext cx="1679681" cy="6429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>
                  <a:defRPr/>
                </a:pPr>
                <a:r>
                  <a:rPr lang="ko-KR" altLang="en-US" sz="1400" dirty="0">
                    <a:solidFill>
                      <a:srgbClr val="FFFFFF"/>
                    </a:solidFill>
                    <a:latin typeface="+mn-ea"/>
                    <a:ea typeface="+mn-ea"/>
                  </a:rPr>
                  <a:t>생활용품</a:t>
                </a:r>
                <a:endParaRPr lang="en-US" altLang="ko-KR" sz="1400" dirty="0">
                  <a:solidFill>
                    <a:srgbClr val="FFFFFF"/>
                  </a:solidFill>
                  <a:latin typeface="+mn-ea"/>
                  <a:ea typeface="+mn-ea"/>
                </a:endParaRPr>
              </a:p>
              <a:p>
                <a:pPr algn="ctr" eaLnBrk="1" latinLnBrk="1" hangingPunct="1">
                  <a:defRPr/>
                </a:pPr>
                <a:r>
                  <a:rPr lang="en-US" altLang="ko-KR" sz="1400" dirty="0">
                    <a:solidFill>
                      <a:srgbClr val="FFFFFF"/>
                    </a:solidFill>
                    <a:latin typeface="+mn-ea"/>
                    <a:ea typeface="+mn-ea"/>
                  </a:rPr>
                  <a:t>(</a:t>
                </a:r>
                <a:r>
                  <a:rPr lang="ko-KR" altLang="en-US" sz="1400" dirty="0">
                    <a:solidFill>
                      <a:srgbClr val="FFFFFF"/>
                    </a:solidFill>
                    <a:latin typeface="+mn-ea"/>
                    <a:ea typeface="+mn-ea"/>
                  </a:rPr>
                  <a:t>음료</a:t>
                </a:r>
                <a:r>
                  <a:rPr lang="en-US" altLang="ko-KR" sz="1400" dirty="0">
                    <a:solidFill>
                      <a:srgbClr val="FFFFFF"/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400" dirty="0">
                    <a:solidFill>
                      <a:srgbClr val="FFFFFF"/>
                    </a:solidFill>
                    <a:latin typeface="+mn-ea"/>
                    <a:ea typeface="+mn-ea"/>
                  </a:rPr>
                  <a:t>화장품</a:t>
                </a:r>
                <a:r>
                  <a:rPr lang="en-US" altLang="ko-KR" sz="1400" dirty="0">
                    <a:solidFill>
                      <a:srgbClr val="FFFFFF"/>
                    </a:solidFill>
                    <a:latin typeface="+mn-ea"/>
                    <a:ea typeface="+mn-ea"/>
                  </a:rPr>
                  <a:t>) </a:t>
                </a:r>
              </a:p>
            </p:txBody>
          </p:sp>
        </p:grpSp>
        <p:sp>
          <p:nvSpPr>
            <p:cNvPr id="39957" name="Oval 36"/>
            <p:cNvSpPr>
              <a:spLocks noChangeArrowheads="1"/>
            </p:cNvSpPr>
            <p:nvPr/>
          </p:nvSpPr>
          <p:spPr bwMode="auto">
            <a:xfrm>
              <a:off x="1285852" y="4071942"/>
              <a:ext cx="1522342" cy="312984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39998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39958" name="Oval 37"/>
            <p:cNvSpPr>
              <a:spLocks noChangeArrowheads="1"/>
            </p:cNvSpPr>
            <p:nvPr/>
          </p:nvSpPr>
          <p:spPr bwMode="auto">
            <a:xfrm>
              <a:off x="1910952" y="5182414"/>
              <a:ext cx="1522343" cy="452676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39998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pic>
          <p:nvPicPr>
            <p:cNvPr id="39959" name="Picture 43" descr="red_ball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903" y="4214817"/>
              <a:ext cx="1352768" cy="137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Rectangle 54"/>
            <p:cNvSpPr>
              <a:spLocks noChangeArrowheads="1"/>
            </p:cNvSpPr>
            <p:nvPr/>
          </p:nvSpPr>
          <p:spPr bwMode="auto">
            <a:xfrm>
              <a:off x="1428776" y="4643518"/>
              <a:ext cx="1679682" cy="4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r>
                <a:rPr lang="ko-KR" altLang="en-US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공동주택</a:t>
              </a:r>
              <a:endParaRPr lang="en-US" altLang="ko-KR" sz="1400" spc="-150" dirty="0">
                <a:solidFill>
                  <a:srgbClr val="FFFFFF"/>
                </a:solidFill>
                <a:latin typeface="+mn-ea"/>
                <a:ea typeface="+mn-ea"/>
              </a:endParaRPr>
            </a:p>
            <a:p>
              <a:pPr algn="ctr" eaLnBrk="1" latinLnBrk="1" hangingPunct="1">
                <a:defRPr/>
              </a:pPr>
              <a:r>
                <a: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(APT,  </a:t>
              </a:r>
              <a:r>
                <a:rPr lang="ko-KR" altLang="en-US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기숙사</a:t>
              </a:r>
              <a:endParaRPr lang="en-US" altLang="ko-KR" sz="1400" spc="-150" dirty="0">
                <a:solidFill>
                  <a:srgbClr val="FFFFFF"/>
                </a:solidFill>
                <a:latin typeface="+mn-ea"/>
                <a:ea typeface="+mn-ea"/>
              </a:endParaRPr>
            </a:p>
            <a:p>
              <a:pPr algn="ctr" eaLnBrk="1" latinLnBrk="1" hangingPunct="1">
                <a:defRPr/>
              </a:pPr>
              <a:r>
                <a:rPr lang="ko-KR" altLang="en-US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요양시설</a:t>
              </a:r>
              <a:r>
                <a: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)</a:t>
              </a:r>
            </a:p>
          </p:txBody>
        </p:sp>
        <p:pic>
          <p:nvPicPr>
            <p:cNvPr id="39961" name="Picture 41" descr="Purple_ball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868" y="4429285"/>
              <a:ext cx="1428760" cy="1430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Rectangle 51"/>
            <p:cNvSpPr>
              <a:spLocks noChangeArrowheads="1"/>
            </p:cNvSpPr>
            <p:nvPr/>
          </p:nvSpPr>
          <p:spPr bwMode="auto">
            <a:xfrm>
              <a:off x="3429153" y="4714957"/>
              <a:ext cx="1652693" cy="6127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r>
                <a:rPr lang="ko-KR" altLang="en-US" sz="1400" dirty="0">
                  <a:solidFill>
                    <a:srgbClr val="FFFFFF"/>
                  </a:solidFill>
                  <a:latin typeface="+mn-ea"/>
                  <a:ea typeface="+mn-ea"/>
                </a:rPr>
                <a:t>사업장</a:t>
              </a:r>
              <a:endParaRPr lang="en-US" altLang="ko-KR" sz="1400" dirty="0">
                <a:solidFill>
                  <a:srgbClr val="FFFFFF"/>
                </a:solidFill>
                <a:latin typeface="+mn-ea"/>
                <a:ea typeface="+mn-ea"/>
              </a:endParaRPr>
            </a:p>
            <a:p>
              <a:pPr algn="ctr" eaLnBrk="1" latinLnBrk="1" hangingPunct="1">
                <a:defRPr/>
              </a:pPr>
              <a:r>
                <a: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헬스클럽</a:t>
              </a:r>
              <a:r>
                <a: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극장</a:t>
              </a:r>
              <a:endParaRPr lang="en-US" altLang="ko-KR" sz="1400" spc="-150" dirty="0">
                <a:solidFill>
                  <a:srgbClr val="FFFFFF"/>
                </a:solidFill>
                <a:latin typeface="+mn-ea"/>
                <a:ea typeface="+mn-ea"/>
              </a:endParaRPr>
            </a:p>
            <a:p>
              <a:pPr algn="ctr" eaLnBrk="1" latinLnBrk="1" hangingPunct="1">
                <a:defRPr/>
              </a:pPr>
              <a:r>
                <a:rPr lang="ko-KR" altLang="en-US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유흥</a:t>
              </a:r>
              <a:r>
                <a: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,</a:t>
              </a:r>
              <a:r>
                <a:rPr lang="ko-KR" altLang="en-US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위락</a:t>
              </a:r>
              <a:r>
                <a: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숙박</a:t>
              </a:r>
              <a:r>
                <a: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rPr>
                <a:t>)</a:t>
              </a:r>
            </a:p>
          </p:txBody>
        </p:sp>
        <p:grpSp>
          <p:nvGrpSpPr>
            <p:cNvPr id="39963" name="그룹 73"/>
            <p:cNvGrpSpPr>
              <a:grpSpLocks/>
            </p:cNvGrpSpPr>
            <p:nvPr/>
          </p:nvGrpSpPr>
          <p:grpSpPr bwMode="auto">
            <a:xfrm>
              <a:off x="5715008" y="1428736"/>
              <a:ext cx="1679030" cy="1379925"/>
              <a:chOff x="5786446" y="1428736"/>
              <a:chExt cx="1679030" cy="1379925"/>
            </a:xfrm>
          </p:grpSpPr>
          <p:pic>
            <p:nvPicPr>
              <p:cNvPr id="39964" name="Picture 43" descr="red_ball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2621" y="1428736"/>
                <a:ext cx="1352768" cy="1379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" name="Rectangle 54"/>
              <p:cNvSpPr>
                <a:spLocks noChangeArrowheads="1"/>
              </p:cNvSpPr>
              <p:nvPr/>
            </p:nvSpPr>
            <p:spPr bwMode="auto">
              <a:xfrm>
                <a:off x="5786736" y="1714494"/>
                <a:ext cx="1678095" cy="6191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>
                  <a:defRPr/>
                </a:pPr>
                <a:r>
                  <a:rPr lang="ko-KR" altLang="en-US" sz="1400" spc="-150" dirty="0">
                    <a:solidFill>
                      <a:srgbClr val="FFFFFF"/>
                    </a:solidFill>
                    <a:latin typeface="+mn-ea"/>
                    <a:ea typeface="+mn-ea"/>
                  </a:rPr>
                  <a:t>의료시설</a:t>
                </a:r>
                <a:endPara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endParaRPr>
              </a:p>
              <a:p>
                <a:pPr algn="ctr" eaLnBrk="1" latinLnBrk="1" hangingPunct="1">
                  <a:defRPr/>
                </a:pPr>
                <a:r>
                  <a:rPr lang="en-US" altLang="ko-KR" sz="1400" spc="-150" dirty="0">
                    <a:solidFill>
                      <a:srgbClr val="FFFFFF"/>
                    </a:solidFill>
                    <a:latin typeface="+mn-ea"/>
                    <a:ea typeface="+mn-ea"/>
                  </a:rPr>
                  <a:t>(</a:t>
                </a:r>
                <a:r>
                  <a:rPr lang="ko-KR" altLang="en-US" sz="1400" spc="-150" dirty="0">
                    <a:solidFill>
                      <a:srgbClr val="FFFFFF"/>
                    </a:solidFill>
                    <a:latin typeface="+mn-ea"/>
                    <a:ea typeface="+mn-ea"/>
                  </a:rPr>
                  <a:t>병</a:t>
                </a:r>
                <a:r>
                  <a:rPr lang="en-US" altLang="ko-KR" sz="1400" spc="-150" dirty="0">
                    <a:solidFill>
                      <a:srgbClr val="FFFFFF"/>
                    </a:solidFill>
                    <a:latin typeface="+mn-ea"/>
                    <a:ea typeface="+mn-ea"/>
                  </a:rPr>
                  <a:t>/</a:t>
                </a:r>
                <a:r>
                  <a:rPr lang="ko-KR" altLang="en-US" sz="1400" spc="-150" dirty="0">
                    <a:solidFill>
                      <a:srgbClr val="FFFFFF"/>
                    </a:solidFill>
                    <a:latin typeface="+mn-ea"/>
                    <a:ea typeface="+mn-ea"/>
                  </a:rPr>
                  <a:t>의원</a:t>
                </a:r>
                <a:r>
                  <a:rPr lang="en-US" altLang="ko-KR" sz="1400" spc="-150" dirty="0">
                    <a:solidFill>
                      <a:srgbClr val="FFFFFF"/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400" spc="-150" dirty="0">
                    <a:solidFill>
                      <a:srgbClr val="FFFFFF"/>
                    </a:solidFill>
                    <a:latin typeface="+mn-ea"/>
                    <a:ea typeface="+mn-ea"/>
                  </a:rPr>
                  <a:t>한의원</a:t>
                </a:r>
                <a:endParaRPr lang="en-US" altLang="ko-KR" sz="1400" spc="-150" dirty="0">
                  <a:solidFill>
                    <a:srgbClr val="FFFFFF"/>
                  </a:solidFill>
                  <a:latin typeface="+mn-ea"/>
                  <a:ea typeface="+mn-ea"/>
                </a:endParaRPr>
              </a:p>
              <a:p>
                <a:pPr algn="ctr" eaLnBrk="1" latinLnBrk="1" hangingPunct="1">
                  <a:defRPr/>
                </a:pPr>
                <a:r>
                  <a:rPr lang="ko-KR" altLang="en-US" sz="1400" spc="-150" dirty="0">
                    <a:solidFill>
                      <a:srgbClr val="FFFFFF"/>
                    </a:solidFill>
                    <a:latin typeface="+mn-ea"/>
                    <a:ea typeface="+mn-ea"/>
                  </a:rPr>
                  <a:t>산후 </a:t>
                </a:r>
                <a:r>
                  <a:rPr lang="ko-KR" altLang="en-US" sz="1400" spc="-150" dirty="0" err="1">
                    <a:solidFill>
                      <a:srgbClr val="FFFFFF"/>
                    </a:solidFill>
                    <a:latin typeface="+mn-ea"/>
                    <a:ea typeface="+mn-ea"/>
                  </a:rPr>
                  <a:t>조리원</a:t>
                </a:r>
                <a:r>
                  <a:rPr lang="en-US" altLang="ko-KR" sz="1400" spc="-150" dirty="0">
                    <a:solidFill>
                      <a:srgbClr val="FFFFFF"/>
                    </a:solidFill>
                    <a:latin typeface="+mn-ea"/>
                    <a:ea typeface="+mn-ea"/>
                  </a:rPr>
                  <a:t>)</a:t>
                </a:r>
              </a:p>
            </p:txBody>
          </p:sp>
        </p:grpSp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1y-13-0006.jpg"/>
          <p:cNvPicPr>
            <a:picLocks noChangeAspect="1"/>
          </p:cNvPicPr>
          <p:nvPr/>
        </p:nvPicPr>
        <p:blipFill>
          <a:blip r:embed="rId2" cstate="print"/>
          <a:srcRect l="11923" t="13461" r="7596" b="7692"/>
          <a:stretch>
            <a:fillRect/>
          </a:stretch>
        </p:blipFill>
        <p:spPr>
          <a:xfrm rot="506266">
            <a:off x="5150395" y="3786190"/>
            <a:ext cx="3323146" cy="252313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8675" name="그림 7" descr="그림ㅑㅑㅑ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4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326"/>
          <a:stretch>
            <a:fillRect/>
          </a:stretch>
        </p:blipFill>
        <p:spPr bwMode="auto">
          <a:xfrm>
            <a:off x="2000250" y="2357438"/>
            <a:ext cx="4306888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76" name="그룹 9"/>
          <p:cNvGrpSpPr>
            <a:grpSpLocks/>
          </p:cNvGrpSpPr>
          <p:nvPr/>
        </p:nvGrpSpPr>
        <p:grpSpPr bwMode="auto">
          <a:xfrm>
            <a:off x="1785938" y="1457325"/>
            <a:ext cx="242887" cy="5400675"/>
            <a:chOff x="1768620" y="1485384"/>
            <a:chExt cx="242312" cy="5400000"/>
          </a:xfrm>
        </p:grpSpPr>
        <p:sp>
          <p:nvSpPr>
            <p:cNvPr id="4" name="직사각형 3"/>
            <p:cNvSpPr/>
            <p:nvPr/>
          </p:nvSpPr>
          <p:spPr>
            <a:xfrm flipH="1">
              <a:off x="1768620" y="1485384"/>
              <a:ext cx="45928" cy="540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 flipH="1">
              <a:off x="1866812" y="1485384"/>
              <a:ext cx="144120" cy="5400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205831" y="1413313"/>
            <a:ext cx="398538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2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Ⅰ. </a:t>
            </a:r>
            <a:r>
              <a:rPr lang="ko-KR" altLang="en-US" sz="32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기업이념 및 개</a:t>
            </a:r>
            <a:r>
              <a:rPr lang="ko-KR" altLang="en-US" sz="32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요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2200275" y="2000250"/>
            <a:ext cx="4729163" cy="1588"/>
          </a:xfrm>
          <a:prstGeom prst="line">
            <a:avLst/>
          </a:prstGeom>
          <a:ln w="28575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68569" y="375342"/>
            <a:ext cx="2256856" cy="1291966"/>
          </a:xfrm>
          <a:prstGeom prst="rect">
            <a:avLst/>
          </a:prstGeom>
          <a:noFill/>
          <a:ln>
            <a:noFill/>
          </a:ln>
          <a:effectLst>
            <a:glow rad="76200">
              <a:srgbClr val="00B0F0">
                <a:alpha val="63000"/>
              </a:srgb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6009900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6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42011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산소산업 시장분야</a:t>
              </a:r>
            </a:p>
          </p:txBody>
        </p:sp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78497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pSp>
        <p:nvGrpSpPr>
          <p:cNvPr id="41988" name="그룹 23"/>
          <p:cNvGrpSpPr>
            <a:grpSpLocks/>
          </p:cNvGrpSpPr>
          <p:nvPr/>
        </p:nvGrpSpPr>
        <p:grpSpPr bwMode="auto">
          <a:xfrm>
            <a:off x="714375" y="1557338"/>
            <a:ext cx="7715250" cy="4823990"/>
            <a:chOff x="714375" y="1643063"/>
            <a:chExt cx="7715250" cy="4500562"/>
          </a:xfrm>
        </p:grpSpPr>
        <p:sp>
          <p:nvSpPr>
            <p:cNvPr id="41990" name="AutoShape 3"/>
            <p:cNvSpPr>
              <a:spLocks noChangeArrowheads="1"/>
            </p:cNvSpPr>
            <p:nvPr/>
          </p:nvSpPr>
          <p:spPr bwMode="gray">
            <a:xfrm>
              <a:off x="714375" y="1643063"/>
              <a:ext cx="7715250" cy="13954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1pPr>
              <a:lvl2pPr marL="742950" indent="-28575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2pPr>
              <a:lvl3pPr marL="11430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3pPr>
              <a:lvl4pPr marL="16002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4pPr>
              <a:lvl5pPr marL="20574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1991" name="AutoShape 4"/>
            <p:cNvSpPr>
              <a:spLocks noChangeArrowheads="1"/>
            </p:cNvSpPr>
            <p:nvPr/>
          </p:nvSpPr>
          <p:spPr bwMode="gray">
            <a:xfrm>
              <a:off x="857250" y="1785938"/>
              <a:ext cx="1857375" cy="1141980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29" name="Freeform 5"/>
            <p:cNvSpPr>
              <a:spLocks/>
            </p:cNvSpPr>
            <p:nvPr/>
          </p:nvSpPr>
          <p:spPr bwMode="gray">
            <a:xfrm>
              <a:off x="975811" y="1845129"/>
              <a:ext cx="743639" cy="570990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41995" name="Text Box 6"/>
            <p:cNvSpPr txBox="1">
              <a:spLocks noChangeArrowheads="1"/>
            </p:cNvSpPr>
            <p:nvPr/>
          </p:nvSpPr>
          <p:spPr bwMode="gray">
            <a:xfrm>
              <a:off x="928688" y="2143125"/>
              <a:ext cx="1699868" cy="461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spcBef>
                  <a:spcPct val="0"/>
                </a:spcBef>
                <a:buFontTx/>
                <a:buNone/>
              </a:pPr>
              <a:r>
                <a:rPr kumimoji="0" lang="ko-KR" altLang="en-US" sz="240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의료시설</a:t>
              </a:r>
              <a:endParaRPr kumimoji="0" lang="en-US" altLang="ko-KR" sz="200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1" name="Text Box 7"/>
            <p:cNvSpPr txBox="1">
              <a:spLocks noChangeArrowheads="1"/>
            </p:cNvSpPr>
            <p:nvPr/>
          </p:nvSpPr>
          <p:spPr bwMode="gray">
            <a:xfrm>
              <a:off x="2928938" y="1714500"/>
              <a:ext cx="5429250" cy="11430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병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/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의원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한의원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산후 </a:t>
              </a:r>
              <a:r>
                <a:rPr kumimoji="0" lang="ko-KR" altLang="en-US" sz="1600" dirty="0" err="1">
                  <a:solidFill>
                    <a:srgbClr val="000000"/>
                  </a:solidFill>
                  <a:latin typeface="+mn-ea"/>
                  <a:ea typeface="+mn-ea"/>
                </a:rPr>
                <a:t>조리원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 등 대상</a:t>
              </a:r>
              <a:endParaRPr kumimoji="0" lang="en-US" altLang="ko-KR" sz="160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호흡기 질환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성인병 예방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/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치료  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-&gt;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고농도 산소치료</a:t>
              </a:r>
              <a:endParaRPr kumimoji="0" lang="en-US" altLang="ko-KR" sz="160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산부인과 신생아실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산후 </a:t>
              </a:r>
              <a:r>
                <a:rPr kumimoji="0" lang="ko-KR" altLang="en-US" sz="1600" dirty="0" err="1">
                  <a:solidFill>
                    <a:srgbClr val="000000"/>
                  </a:solidFill>
                  <a:latin typeface="+mn-ea"/>
                  <a:ea typeface="+mn-ea"/>
                </a:rPr>
                <a:t>조리원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-&gt;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고농도 산소 공급  </a:t>
              </a:r>
              <a:endParaRPr kumimoji="0" lang="en-US" altLang="ko-KR" sz="16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41997" name="AutoShape 8"/>
            <p:cNvSpPr>
              <a:spLocks noChangeArrowheads="1"/>
            </p:cNvSpPr>
            <p:nvPr/>
          </p:nvSpPr>
          <p:spPr bwMode="gray">
            <a:xfrm>
              <a:off x="714375" y="3186113"/>
              <a:ext cx="7715250" cy="13954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1pPr>
              <a:lvl2pPr marL="742950" indent="-28575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2pPr>
              <a:lvl3pPr marL="11430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3pPr>
              <a:lvl4pPr marL="16002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4pPr>
              <a:lvl5pPr marL="20574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1998" name="AutoShape 9"/>
            <p:cNvSpPr>
              <a:spLocks noChangeArrowheads="1"/>
            </p:cNvSpPr>
            <p:nvPr/>
          </p:nvSpPr>
          <p:spPr bwMode="gray">
            <a:xfrm>
              <a:off x="882856" y="3314700"/>
              <a:ext cx="1831769" cy="1141980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41999" name="Freeform 10"/>
            <p:cNvSpPr>
              <a:spLocks/>
            </p:cNvSpPr>
            <p:nvPr/>
          </p:nvSpPr>
          <p:spPr bwMode="gray">
            <a:xfrm>
              <a:off x="975811" y="3388179"/>
              <a:ext cx="743639" cy="570990"/>
            </a:xfrm>
            <a:custGeom>
              <a:avLst/>
              <a:gdLst>
                <a:gd name="T0" fmla="*/ 2147483646 w 596"/>
                <a:gd name="T1" fmla="*/ 0 h 598"/>
                <a:gd name="T2" fmla="*/ 0 w 596"/>
                <a:gd name="T3" fmla="*/ 2147483646 h 598"/>
                <a:gd name="T4" fmla="*/ 0 w 596"/>
                <a:gd name="T5" fmla="*/ 2147483646 h 598"/>
                <a:gd name="T6" fmla="*/ 2147483646 w 596"/>
                <a:gd name="T7" fmla="*/ 2147483646 h 598"/>
                <a:gd name="T8" fmla="*/ 2147483646 w 596"/>
                <a:gd name="T9" fmla="*/ 0 h 598"/>
                <a:gd name="T10" fmla="*/ 2147483646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96"/>
                <a:gd name="T19" fmla="*/ 0 h 598"/>
                <a:gd name="T20" fmla="*/ 596 w 596"/>
                <a:gd name="T21" fmla="*/ 598 h 5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000" name="AutoShape 13"/>
            <p:cNvSpPr>
              <a:spLocks noChangeArrowheads="1"/>
            </p:cNvSpPr>
            <p:nvPr/>
          </p:nvSpPr>
          <p:spPr bwMode="gray">
            <a:xfrm>
              <a:off x="714375" y="4748213"/>
              <a:ext cx="7715250" cy="13954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1pPr>
              <a:lvl2pPr marL="742950" indent="-28575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2pPr>
              <a:lvl3pPr marL="11430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3pPr>
              <a:lvl4pPr marL="16002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4pPr>
              <a:lvl5pPr marL="20574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2001" name="AutoShape 14"/>
            <p:cNvSpPr>
              <a:spLocks noChangeArrowheads="1"/>
            </p:cNvSpPr>
            <p:nvPr/>
          </p:nvSpPr>
          <p:spPr bwMode="gray">
            <a:xfrm>
              <a:off x="857250" y="4929188"/>
              <a:ext cx="1857375" cy="1141980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42002" name="Freeform 15"/>
            <p:cNvSpPr>
              <a:spLocks/>
            </p:cNvSpPr>
            <p:nvPr/>
          </p:nvSpPr>
          <p:spPr bwMode="gray">
            <a:xfrm>
              <a:off x="975811" y="4949598"/>
              <a:ext cx="743639" cy="570990"/>
            </a:xfrm>
            <a:custGeom>
              <a:avLst/>
              <a:gdLst>
                <a:gd name="T0" fmla="*/ 2147483646 w 596"/>
                <a:gd name="T1" fmla="*/ 0 h 598"/>
                <a:gd name="T2" fmla="*/ 0 w 596"/>
                <a:gd name="T3" fmla="*/ 2147483646 h 598"/>
                <a:gd name="T4" fmla="*/ 0 w 596"/>
                <a:gd name="T5" fmla="*/ 2147483646 h 598"/>
                <a:gd name="T6" fmla="*/ 2147483646 w 596"/>
                <a:gd name="T7" fmla="*/ 2147483646 h 598"/>
                <a:gd name="T8" fmla="*/ 2147483646 w 596"/>
                <a:gd name="T9" fmla="*/ 0 h 598"/>
                <a:gd name="T10" fmla="*/ 2147483646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96"/>
                <a:gd name="T19" fmla="*/ 0 h 598"/>
                <a:gd name="T20" fmla="*/ 596 w 596"/>
                <a:gd name="T21" fmla="*/ 598 h 5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003" name="Text Box 6"/>
            <p:cNvSpPr txBox="1">
              <a:spLocks noChangeArrowheads="1"/>
            </p:cNvSpPr>
            <p:nvPr/>
          </p:nvSpPr>
          <p:spPr bwMode="gray">
            <a:xfrm>
              <a:off x="1000125" y="3643313"/>
              <a:ext cx="1699868" cy="461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spcBef>
                  <a:spcPct val="0"/>
                </a:spcBef>
                <a:buFontTx/>
                <a:buNone/>
              </a:pPr>
              <a:r>
                <a:rPr kumimoji="0" lang="ko-KR" altLang="en-US" sz="240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생활용품</a:t>
              </a:r>
              <a:endParaRPr kumimoji="0" lang="en-US" altLang="ko-KR" sz="200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2004" name="Text Box 6"/>
            <p:cNvSpPr txBox="1">
              <a:spLocks noChangeArrowheads="1"/>
            </p:cNvSpPr>
            <p:nvPr/>
          </p:nvSpPr>
          <p:spPr bwMode="gray">
            <a:xfrm>
              <a:off x="928662" y="5072074"/>
              <a:ext cx="1699868" cy="830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spcBef>
                  <a:spcPct val="0"/>
                </a:spcBef>
                <a:buFontTx/>
                <a:buNone/>
              </a:pPr>
              <a:r>
                <a:rPr kumimoji="0" lang="ko-KR" altLang="en-US" sz="240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생활가전</a:t>
              </a:r>
              <a:endParaRPr kumimoji="0" lang="en-US" altLang="ko-KR" sz="240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 latinLnBrk="0">
                <a:spcBef>
                  <a:spcPct val="0"/>
                </a:spcBef>
                <a:buFontTx/>
                <a:buNone/>
              </a:pPr>
              <a:r>
                <a:rPr kumimoji="0" lang="ko-KR" altLang="en-US" sz="240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자  동  차</a:t>
              </a:r>
              <a:endParaRPr kumimoji="0" lang="en-US" altLang="ko-KR" sz="200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4" name="Text Box 7"/>
            <p:cNvSpPr txBox="1">
              <a:spLocks noChangeArrowheads="1"/>
            </p:cNvSpPr>
            <p:nvPr/>
          </p:nvSpPr>
          <p:spPr bwMode="gray">
            <a:xfrm>
              <a:off x="2928938" y="3286125"/>
              <a:ext cx="5429250" cy="12001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산소음료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식수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화장품 등 다양한 산소관련 제품 출시</a:t>
              </a:r>
              <a:endParaRPr kumimoji="0" lang="en-US" altLang="ko-KR" sz="160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고농도 산소캡슐 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-&gt; </a:t>
              </a:r>
              <a:r>
                <a:rPr kumimoji="0" lang="ko-KR" altLang="en-US" sz="1600" dirty="0">
                  <a:solidFill>
                    <a:srgbClr val="0033CC"/>
                  </a:solidFill>
                  <a:latin typeface="+mn-ea"/>
                  <a:ea typeface="+mn-ea"/>
                </a:rPr>
                <a:t>무산소 상태에서 </a:t>
              </a:r>
              <a:r>
                <a:rPr kumimoji="0" lang="en-US" altLang="ko-KR" sz="1600" dirty="0">
                  <a:solidFill>
                    <a:srgbClr val="0033CC"/>
                  </a:solidFill>
                  <a:latin typeface="+mn-ea"/>
                  <a:ea typeface="+mn-ea"/>
                </a:rPr>
                <a:t>2-6</a:t>
              </a:r>
              <a:r>
                <a:rPr kumimoji="0" lang="ko-KR" altLang="en-US" sz="1600" dirty="0">
                  <a:solidFill>
                    <a:srgbClr val="0033CC"/>
                  </a:solidFill>
                  <a:latin typeface="+mn-ea"/>
                  <a:ea typeface="+mn-ea"/>
                </a:rPr>
                <a:t>시간 생존</a:t>
              </a:r>
              <a:endParaRPr kumimoji="0" lang="en-US" altLang="ko-KR" sz="160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산소 피부마사지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산소 화장품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피부</a:t>
              </a:r>
              <a:r>
                <a:rPr kumimoji="0" lang="en-US" altLang="ko-KR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,</a:t>
              </a:r>
              <a:r>
                <a:rPr kumimoji="0" lang="ko-KR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가구관련 제품</a:t>
              </a:r>
              <a:endParaRPr kumimoji="0" lang="en-US" altLang="ko-KR" sz="16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45" name="Text Box 7"/>
            <p:cNvSpPr txBox="1">
              <a:spLocks noChangeArrowheads="1"/>
            </p:cNvSpPr>
            <p:nvPr/>
          </p:nvSpPr>
          <p:spPr bwMode="gray">
            <a:xfrm>
              <a:off x="3000375" y="4857750"/>
              <a:ext cx="5429250" cy="12001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에어컨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냉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/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난방기 </a:t>
              </a:r>
              <a:r>
                <a:rPr kumimoji="0" lang="ko-KR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가구</a:t>
              </a:r>
              <a:r>
                <a:rPr kumimoji="0" lang="en-US" altLang="ko-KR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,</a:t>
              </a:r>
              <a:r>
                <a:rPr kumimoji="0" lang="ko-KR" altLang="en-US" sz="1600" dirty="0" err="1" smtClean="0">
                  <a:solidFill>
                    <a:srgbClr val="000000"/>
                  </a:solidFill>
                  <a:latin typeface="+mn-ea"/>
                  <a:ea typeface="+mn-ea"/>
                </a:rPr>
                <a:t>침구류</a:t>
              </a:r>
              <a:r>
                <a:rPr kumimoji="0" lang="en-US" altLang="ko-KR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,</a:t>
              </a:r>
              <a:r>
                <a:rPr kumimoji="0" lang="ko-KR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제품에 산소시스템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부착</a:t>
              </a:r>
              <a:endParaRPr kumimoji="0" lang="en-US" altLang="ko-KR" sz="160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오염된 공기정화</a:t>
              </a:r>
              <a:r>
                <a:rPr kumimoji="0" lang="en-US" altLang="ko-KR" sz="1600" dirty="0">
                  <a:solidFill>
                    <a:srgbClr val="800080"/>
                  </a:solidFill>
                  <a:latin typeface="+mn-ea"/>
                  <a:ea typeface="+mn-ea"/>
                </a:rPr>
                <a:t>(</a:t>
              </a:r>
              <a:r>
                <a:rPr kumimoji="0" lang="ko-KR" altLang="en-US" sz="1600" dirty="0">
                  <a:solidFill>
                    <a:srgbClr val="800080"/>
                  </a:solidFill>
                  <a:latin typeface="+mn-ea"/>
                  <a:ea typeface="+mn-ea"/>
                </a:rPr>
                <a:t>공기청정기</a:t>
              </a:r>
              <a:r>
                <a:rPr kumimoji="0" lang="en-US" altLang="ko-KR" sz="1600" dirty="0">
                  <a:solidFill>
                    <a:srgbClr val="80008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800080"/>
                  </a:solidFill>
                  <a:latin typeface="+mn-ea"/>
                  <a:ea typeface="+mn-ea"/>
                </a:rPr>
                <a:t>제습기 등</a:t>
              </a:r>
              <a:r>
                <a:rPr kumimoji="0" lang="en-US" altLang="ko-KR" sz="1600" dirty="0">
                  <a:solidFill>
                    <a:srgbClr val="800080"/>
                  </a:solidFill>
                  <a:latin typeface="+mn-ea"/>
                  <a:ea typeface="+mn-ea"/>
                </a:rPr>
                <a:t>)  </a:t>
              </a:r>
              <a:r>
                <a:rPr kumimoji="0" lang="ko-KR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산소기능 추가</a:t>
              </a:r>
              <a:endParaRPr kumimoji="0" lang="en-US" altLang="ko-KR" sz="1600" dirty="0">
                <a:solidFill>
                  <a:srgbClr val="0000FF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 자동차 실내 산소농도 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18% </a:t>
              </a:r>
              <a:r>
                <a:rPr kumimoji="0" lang="ko-KR" altLang="en-US" sz="1600" dirty="0" err="1">
                  <a:solidFill>
                    <a:srgbClr val="000000"/>
                  </a:solidFill>
                  <a:latin typeface="+mn-ea"/>
                  <a:ea typeface="+mn-ea"/>
                </a:rPr>
                <a:t>이하시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 졸음운전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(1-2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시간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)</a:t>
              </a:r>
              <a:endParaRPr kumimoji="0" lang="en-US" altLang="ko-KR" sz="1600" dirty="0">
                <a:solidFill>
                  <a:srgbClr val="800080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4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44059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산소산업 시장분야</a:t>
              </a:r>
            </a:p>
          </p:txBody>
        </p:sp>
      </p:grpSp>
      <p:grpSp>
        <p:nvGrpSpPr>
          <p:cNvPr id="44036" name="그룹 27"/>
          <p:cNvGrpSpPr>
            <a:grpSpLocks/>
          </p:cNvGrpSpPr>
          <p:nvPr/>
        </p:nvGrpSpPr>
        <p:grpSpPr bwMode="auto">
          <a:xfrm>
            <a:off x="676970" y="1517997"/>
            <a:ext cx="7715250" cy="5007347"/>
            <a:chOff x="714375" y="1643063"/>
            <a:chExt cx="7715250" cy="4467225"/>
          </a:xfrm>
        </p:grpSpPr>
        <p:sp>
          <p:nvSpPr>
            <p:cNvPr id="44038" name="AutoShape 3"/>
            <p:cNvSpPr>
              <a:spLocks noChangeArrowheads="1"/>
            </p:cNvSpPr>
            <p:nvPr/>
          </p:nvSpPr>
          <p:spPr bwMode="gray">
            <a:xfrm>
              <a:off x="714375" y="1643063"/>
              <a:ext cx="7715250" cy="13954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1pPr>
              <a:lvl2pPr marL="742950" indent="-28575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2pPr>
              <a:lvl3pPr marL="11430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3pPr>
              <a:lvl4pPr marL="16002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4pPr>
              <a:lvl5pPr marL="20574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1" name="Text Box 7"/>
            <p:cNvSpPr txBox="1">
              <a:spLocks noChangeArrowheads="1"/>
            </p:cNvSpPr>
            <p:nvPr/>
          </p:nvSpPr>
          <p:spPr bwMode="gray">
            <a:xfrm>
              <a:off x="2928938" y="1785938"/>
              <a:ext cx="5429250" cy="12001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2003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년 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5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월 다중이용시설 </a:t>
              </a:r>
              <a:r>
                <a:rPr kumimoji="0" lang="ko-KR" altLang="en-US" sz="1600" dirty="0" err="1">
                  <a:solidFill>
                    <a:srgbClr val="000000"/>
                  </a:solidFill>
                  <a:latin typeface="+mn-ea"/>
                  <a:ea typeface="+mn-ea"/>
                </a:rPr>
                <a:t>공기질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 관리법 통과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/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시행</a:t>
              </a:r>
              <a:endParaRPr kumimoji="0" lang="en-US" altLang="ko-KR" sz="160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터미널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대합실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도서관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박물관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어린이 집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요양시설 등</a:t>
              </a:r>
              <a:endParaRPr kumimoji="0" lang="en-US" altLang="ko-KR" sz="160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v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66FF"/>
                  </a:solidFill>
                  <a:latin typeface="+mn-ea"/>
                  <a:ea typeface="+mn-ea"/>
                </a:rPr>
                <a:t>다중인 이용시설 산소농도 </a:t>
              </a:r>
              <a:r>
                <a:rPr kumimoji="0" lang="en-US" altLang="ko-KR" sz="1600" dirty="0">
                  <a:solidFill>
                    <a:srgbClr val="0066FF"/>
                  </a:solidFill>
                  <a:latin typeface="+mn-ea"/>
                  <a:ea typeface="+mn-ea"/>
                </a:rPr>
                <a:t>18% </a:t>
              </a:r>
              <a:r>
                <a:rPr kumimoji="0" lang="ko-KR" altLang="en-US" sz="1600" dirty="0">
                  <a:solidFill>
                    <a:srgbClr val="0066FF"/>
                  </a:solidFill>
                  <a:latin typeface="+mn-ea"/>
                  <a:ea typeface="+mn-ea"/>
                </a:rPr>
                <a:t>이상 유지</a:t>
              </a:r>
              <a:r>
                <a:rPr kumimoji="0" lang="en-US" altLang="ko-KR" sz="1600" dirty="0">
                  <a:solidFill>
                    <a:srgbClr val="0066FF"/>
                  </a:solidFill>
                  <a:latin typeface="+mn-ea"/>
                  <a:ea typeface="+mn-ea"/>
                </a:rPr>
                <a:t>.(</a:t>
              </a:r>
              <a:r>
                <a:rPr kumimoji="0" lang="ko-KR" altLang="en-US" sz="1600" dirty="0" err="1">
                  <a:solidFill>
                    <a:srgbClr val="0066FF"/>
                  </a:solidFill>
                  <a:latin typeface="+mn-ea"/>
                  <a:ea typeface="+mn-ea"/>
                </a:rPr>
                <a:t>소방법</a:t>
              </a:r>
              <a:r>
                <a:rPr kumimoji="0" lang="en-US" altLang="ko-KR" sz="1600" dirty="0">
                  <a:solidFill>
                    <a:srgbClr val="0066FF"/>
                  </a:solidFill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44040" name="AutoShape 8"/>
            <p:cNvSpPr>
              <a:spLocks noChangeArrowheads="1"/>
            </p:cNvSpPr>
            <p:nvPr/>
          </p:nvSpPr>
          <p:spPr bwMode="gray">
            <a:xfrm>
              <a:off x="714375" y="3186113"/>
              <a:ext cx="7715250" cy="13954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1pPr>
              <a:lvl2pPr marL="742950" indent="-28575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2pPr>
              <a:lvl3pPr marL="11430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3pPr>
              <a:lvl4pPr marL="16002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4pPr>
              <a:lvl5pPr marL="20574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041" name="AutoShape 13"/>
            <p:cNvSpPr>
              <a:spLocks noChangeArrowheads="1"/>
            </p:cNvSpPr>
            <p:nvPr/>
          </p:nvSpPr>
          <p:spPr bwMode="gray">
            <a:xfrm>
              <a:off x="714375" y="4714875"/>
              <a:ext cx="7715250" cy="139541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1pPr>
              <a:lvl2pPr marL="742950" indent="-28575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2pPr>
              <a:lvl3pPr marL="11430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3pPr>
              <a:lvl4pPr marL="16002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4pPr>
              <a:lvl5pPr marL="20574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44042" name="그룹 48"/>
            <p:cNvGrpSpPr>
              <a:grpSpLocks/>
            </p:cNvGrpSpPr>
            <p:nvPr/>
          </p:nvGrpSpPr>
          <p:grpSpPr bwMode="auto">
            <a:xfrm>
              <a:off x="857250" y="3285875"/>
              <a:ext cx="1785938" cy="1141806"/>
              <a:chOff x="857224" y="4929198"/>
              <a:chExt cx="1857388" cy="1141988"/>
            </a:xfrm>
          </p:grpSpPr>
          <p:sp>
            <p:nvSpPr>
              <p:cNvPr id="44053" name="AutoShape 14"/>
              <p:cNvSpPr>
                <a:spLocks noChangeArrowheads="1"/>
              </p:cNvSpPr>
              <p:nvPr/>
            </p:nvSpPr>
            <p:spPr bwMode="gray">
              <a:xfrm>
                <a:off x="857224" y="4929198"/>
                <a:ext cx="1857388" cy="1141988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rgbClr val="EC941E"/>
                  </a:gs>
                  <a:gs pos="100000">
                    <a:srgbClr val="A56715"/>
                  </a:gs>
                </a:gsLst>
                <a:lin ang="5400000" scaled="1"/>
              </a:gra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en-US" sz="180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44054" name="Freeform 15"/>
              <p:cNvSpPr>
                <a:spLocks/>
              </p:cNvSpPr>
              <p:nvPr/>
            </p:nvSpPr>
            <p:spPr bwMode="gray">
              <a:xfrm>
                <a:off x="975786" y="4949609"/>
                <a:ext cx="743644" cy="570994"/>
              </a:xfrm>
              <a:custGeom>
                <a:avLst/>
                <a:gdLst>
                  <a:gd name="T0" fmla="*/ 2147483646 w 596"/>
                  <a:gd name="T1" fmla="*/ 0 h 598"/>
                  <a:gd name="T2" fmla="*/ 0 w 596"/>
                  <a:gd name="T3" fmla="*/ 2147483646 h 598"/>
                  <a:gd name="T4" fmla="*/ 0 w 596"/>
                  <a:gd name="T5" fmla="*/ 2147483646 h 598"/>
                  <a:gd name="T6" fmla="*/ 2147483646 w 596"/>
                  <a:gd name="T7" fmla="*/ 2147483646 h 598"/>
                  <a:gd name="T8" fmla="*/ 2147483646 w 596"/>
                  <a:gd name="T9" fmla="*/ 0 h 598"/>
                  <a:gd name="T10" fmla="*/ 2147483646 w 596"/>
                  <a:gd name="T11" fmla="*/ 0 h 59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6"/>
                  <a:gd name="T19" fmla="*/ 0 h 598"/>
                  <a:gd name="T20" fmla="*/ 596 w 596"/>
                  <a:gd name="T21" fmla="*/ 598 h 59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6CB92"/>
                  </a:gs>
                  <a:gs pos="100000">
                    <a:srgbClr val="EC941E">
                      <a:alpha val="0"/>
                    </a:srgb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44043" name="Text Box 6"/>
            <p:cNvSpPr txBox="1">
              <a:spLocks noChangeArrowheads="1"/>
            </p:cNvSpPr>
            <p:nvPr/>
          </p:nvSpPr>
          <p:spPr bwMode="gray">
            <a:xfrm>
              <a:off x="1000100" y="3571876"/>
              <a:ext cx="164306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spcBef>
                  <a:spcPct val="0"/>
                </a:spcBef>
                <a:buFontTx/>
                <a:buNone/>
              </a:pPr>
              <a:r>
                <a:rPr kumimoji="0" lang="ko-KR" altLang="en-US" sz="240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공동주택</a:t>
              </a:r>
              <a:endParaRPr kumimoji="0" lang="en-US" altLang="ko-KR" sz="200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4" name="Text Box 7"/>
            <p:cNvSpPr txBox="1">
              <a:spLocks noChangeArrowheads="1"/>
            </p:cNvSpPr>
            <p:nvPr/>
          </p:nvSpPr>
          <p:spPr bwMode="gray">
            <a:xfrm>
              <a:off x="2928938" y="3357563"/>
              <a:ext cx="5429250" cy="12001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건축법상 공동주택은 </a:t>
              </a:r>
              <a:r>
                <a:rPr kumimoji="0" lang="ko-KR" altLang="en-US" sz="1600" dirty="0" err="1">
                  <a:solidFill>
                    <a:srgbClr val="000000"/>
                  </a:solidFill>
                  <a:latin typeface="+mn-ea"/>
                  <a:ea typeface="+mn-ea"/>
                </a:rPr>
                <a:t>공기질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 관리법 규제 대상</a:t>
              </a:r>
              <a:endParaRPr kumimoji="0" lang="en-US" altLang="ko-KR" sz="160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아파트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연립주택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기숙사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요양시설 등</a:t>
              </a:r>
              <a:endParaRPr kumimoji="0" lang="en-US" altLang="ko-KR" sz="1600" dirty="0">
                <a:solidFill>
                  <a:srgbClr val="0000FF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v"/>
                <a:defRPr/>
              </a:pPr>
              <a:r>
                <a:rPr kumimoji="0" lang="en-US" altLang="ko-KR" sz="1600" dirty="0">
                  <a:solidFill>
                    <a:srgbClr val="39791D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어지러움 증</a:t>
              </a:r>
              <a:r>
                <a:rPr kumimoji="0" lang="en-US" altLang="ko-KR" sz="1600" dirty="0">
                  <a:solidFill>
                    <a:srgbClr val="0000FF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원인 모를 두통 호소 </a:t>
              </a:r>
              <a:r>
                <a:rPr kumimoji="0" lang="en-US" altLang="ko-KR" sz="1600" dirty="0">
                  <a:solidFill>
                    <a:srgbClr val="0000FF"/>
                  </a:solidFill>
                  <a:latin typeface="+mn-ea"/>
                  <a:ea typeface="+mn-ea"/>
                </a:rPr>
                <a:t>-&gt; </a:t>
              </a:r>
              <a:r>
                <a:rPr kumimoji="0" lang="ko-KR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산소부족 상태</a:t>
              </a:r>
              <a:endParaRPr kumimoji="0" lang="en-US" altLang="ko-KR" sz="1600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sp>
          <p:nvSpPr>
            <p:cNvPr id="45" name="Text Box 7"/>
            <p:cNvSpPr txBox="1">
              <a:spLocks noChangeArrowheads="1"/>
            </p:cNvSpPr>
            <p:nvPr/>
          </p:nvSpPr>
          <p:spPr bwMode="gray">
            <a:xfrm>
              <a:off x="2857499" y="4786313"/>
              <a:ext cx="5572125" cy="11491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활발한 두뇌활동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집중력이 요구되는 학생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/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연구원</a:t>
              </a:r>
              <a:r>
                <a:rPr kumimoji="0"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/</a:t>
              </a:r>
              <a:r>
                <a:rPr kumimoji="0" lang="ko-KR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직장인 </a:t>
              </a:r>
              <a:endParaRPr kumimoji="0" lang="en-US" altLang="ko-KR" sz="1600" dirty="0" smtClean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kumimoji="0" lang="en-US" altLang="ko-KR" sz="1600" dirty="0" smtClean="0">
                  <a:solidFill>
                    <a:srgbClr val="AF08BC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600" dirty="0">
                  <a:solidFill>
                    <a:srgbClr val="AF08BC"/>
                  </a:solidFill>
                  <a:latin typeface="+mn-ea"/>
                  <a:ea typeface="+mn-ea"/>
                </a:rPr>
                <a:t>학교</a:t>
              </a:r>
              <a:r>
                <a:rPr kumimoji="0" lang="en-US" altLang="ko-KR" sz="1600" dirty="0">
                  <a:solidFill>
                    <a:srgbClr val="AF08BC"/>
                  </a:solidFill>
                  <a:latin typeface="+mn-ea"/>
                  <a:ea typeface="+mn-ea"/>
                </a:rPr>
                <a:t>,</a:t>
              </a:r>
              <a:r>
                <a:rPr kumimoji="0" lang="ko-KR" altLang="en-US" sz="1600" dirty="0">
                  <a:solidFill>
                    <a:srgbClr val="AF08BC"/>
                  </a:solidFill>
                  <a:latin typeface="+mn-ea"/>
                  <a:ea typeface="+mn-ea"/>
                </a:rPr>
                <a:t> 학원</a:t>
              </a:r>
              <a:r>
                <a:rPr kumimoji="0" lang="en-US" altLang="ko-KR" sz="1600" dirty="0">
                  <a:solidFill>
                    <a:srgbClr val="AF08BC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AF08BC"/>
                  </a:solidFill>
                  <a:latin typeface="+mn-ea"/>
                  <a:ea typeface="+mn-ea"/>
                </a:rPr>
                <a:t>유치원</a:t>
              </a:r>
              <a:r>
                <a:rPr kumimoji="0" lang="en-US" altLang="ko-KR" sz="1600" dirty="0">
                  <a:solidFill>
                    <a:srgbClr val="AF08BC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AF08BC"/>
                  </a:solidFill>
                  <a:latin typeface="+mn-ea"/>
                  <a:ea typeface="+mn-ea"/>
                </a:rPr>
                <a:t>도서관</a:t>
              </a:r>
              <a:r>
                <a:rPr kumimoji="0" lang="en-US" altLang="ko-KR" sz="1600" dirty="0">
                  <a:solidFill>
                    <a:srgbClr val="AF08BC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1600" dirty="0">
                  <a:solidFill>
                    <a:srgbClr val="AF08BC"/>
                  </a:solidFill>
                  <a:latin typeface="+mn-ea"/>
                  <a:ea typeface="+mn-ea"/>
                </a:rPr>
                <a:t>사무실 등 필수 제품</a:t>
              </a:r>
              <a:endParaRPr kumimoji="0" lang="en-US" altLang="ko-KR" sz="1600" dirty="0">
                <a:solidFill>
                  <a:srgbClr val="0000FF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v"/>
                <a:defRPr/>
              </a:pPr>
              <a:r>
                <a:rPr kumimoji="0" lang="en-US" altLang="ko-KR" sz="1600" dirty="0">
                  <a:solidFill>
                    <a:srgbClr val="0000FF"/>
                  </a:solidFill>
                  <a:latin typeface="+mn-ea"/>
                  <a:ea typeface="+mn-ea"/>
                </a:rPr>
                <a:t> </a:t>
              </a:r>
              <a:r>
                <a:rPr kumimoji="0" lang="en-US" altLang="ko-KR" sz="1600" spc="-150" dirty="0">
                  <a:solidFill>
                    <a:srgbClr val="0000FF"/>
                  </a:solidFill>
                  <a:latin typeface="+mn-ea"/>
                  <a:ea typeface="+mn-ea"/>
                </a:rPr>
                <a:t>30% </a:t>
              </a:r>
              <a:r>
                <a:rPr kumimoji="0" lang="ko-KR" altLang="en-US" sz="1600" spc="-150" dirty="0">
                  <a:solidFill>
                    <a:srgbClr val="0000FF"/>
                  </a:solidFill>
                  <a:latin typeface="+mn-ea"/>
                  <a:ea typeface="+mn-ea"/>
                </a:rPr>
                <a:t>산소 </a:t>
              </a:r>
              <a:r>
                <a:rPr kumimoji="0" lang="en-US" altLang="ko-KR" sz="1600" spc="-150" dirty="0">
                  <a:solidFill>
                    <a:srgbClr val="0000FF"/>
                  </a:solidFill>
                  <a:latin typeface="+mn-ea"/>
                  <a:ea typeface="+mn-ea"/>
                </a:rPr>
                <a:t>30</a:t>
              </a:r>
              <a:r>
                <a:rPr kumimoji="0" lang="ko-KR" altLang="en-US" sz="1600" spc="-150" dirty="0">
                  <a:solidFill>
                    <a:srgbClr val="0000FF"/>
                  </a:solidFill>
                  <a:latin typeface="+mn-ea"/>
                  <a:ea typeface="+mn-ea"/>
                </a:rPr>
                <a:t>분간 흡입  </a:t>
              </a:r>
              <a:r>
                <a:rPr kumimoji="0" lang="en-US" altLang="ko-KR" sz="1600" spc="-150" dirty="0">
                  <a:solidFill>
                    <a:srgbClr val="0000FF"/>
                  </a:solidFill>
                  <a:latin typeface="+mn-ea"/>
                  <a:ea typeface="+mn-ea"/>
                </a:rPr>
                <a:t>: </a:t>
              </a:r>
              <a:r>
                <a:rPr kumimoji="0" lang="ko-KR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기억력</a:t>
              </a:r>
              <a:r>
                <a:rPr kumimoji="0" lang="en-US" altLang="ko-KR" sz="1600" dirty="0">
                  <a:solidFill>
                    <a:srgbClr val="0000FF"/>
                  </a:solidFill>
                  <a:latin typeface="+mn-ea"/>
                  <a:ea typeface="+mn-ea"/>
                </a:rPr>
                <a:t>/</a:t>
              </a:r>
              <a:r>
                <a:rPr kumimoji="0" lang="ko-KR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학습능력 </a:t>
              </a:r>
              <a:r>
                <a:rPr kumimoji="0" lang="en-US" altLang="ko-KR" sz="1600" dirty="0">
                  <a:solidFill>
                    <a:srgbClr val="0000FF"/>
                  </a:solidFill>
                  <a:latin typeface="+mn-ea"/>
                  <a:ea typeface="+mn-ea"/>
                </a:rPr>
                <a:t>20% </a:t>
              </a:r>
              <a:r>
                <a:rPr kumimoji="0" lang="ko-KR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상승효과</a:t>
              </a:r>
              <a:endParaRPr kumimoji="0" lang="en-US" altLang="ko-KR" sz="1600" dirty="0">
                <a:solidFill>
                  <a:srgbClr val="AF08BC"/>
                </a:solidFill>
                <a:latin typeface="+mn-ea"/>
                <a:ea typeface="+mn-ea"/>
              </a:endParaRPr>
            </a:p>
          </p:txBody>
        </p:sp>
        <p:grpSp>
          <p:nvGrpSpPr>
            <p:cNvPr id="44046" name="그룹 35"/>
            <p:cNvGrpSpPr>
              <a:grpSpLocks/>
            </p:cNvGrpSpPr>
            <p:nvPr/>
          </p:nvGrpSpPr>
          <p:grpSpPr bwMode="auto">
            <a:xfrm>
              <a:off x="857250" y="1857343"/>
              <a:ext cx="1785938" cy="1071399"/>
              <a:chOff x="928662" y="1857364"/>
              <a:chExt cx="1371600" cy="942972"/>
            </a:xfrm>
          </p:grpSpPr>
          <p:sp>
            <p:nvSpPr>
              <p:cNvPr id="44051" name="AutoShape 11"/>
              <p:cNvSpPr>
                <a:spLocks noChangeArrowheads="1"/>
              </p:cNvSpPr>
              <p:nvPr/>
            </p:nvSpPr>
            <p:spPr bwMode="gray">
              <a:xfrm>
                <a:off x="928662" y="1857364"/>
                <a:ext cx="1371600" cy="942972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rgbClr val="3BCFA1"/>
                  </a:gs>
                  <a:gs pos="100000">
                    <a:srgbClr val="299070"/>
                  </a:gs>
                </a:gsLst>
                <a:lin ang="5400000" scaled="1"/>
              </a:gra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en-US" sz="180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44052" name="Freeform 12"/>
              <p:cNvSpPr>
                <a:spLocks/>
              </p:cNvSpPr>
              <p:nvPr/>
            </p:nvSpPr>
            <p:spPr bwMode="gray">
              <a:xfrm>
                <a:off x="1004862" y="1909751"/>
                <a:ext cx="684213" cy="471486"/>
              </a:xfrm>
              <a:custGeom>
                <a:avLst/>
                <a:gdLst>
                  <a:gd name="T0" fmla="*/ 2147483646 w 596"/>
                  <a:gd name="T1" fmla="*/ 0 h 598"/>
                  <a:gd name="T2" fmla="*/ 0 w 596"/>
                  <a:gd name="T3" fmla="*/ 2147483646 h 598"/>
                  <a:gd name="T4" fmla="*/ 0 w 596"/>
                  <a:gd name="T5" fmla="*/ 2147483646 h 598"/>
                  <a:gd name="T6" fmla="*/ 2147483646 w 596"/>
                  <a:gd name="T7" fmla="*/ 2147483646 h 598"/>
                  <a:gd name="T8" fmla="*/ 2147483646 w 596"/>
                  <a:gd name="T9" fmla="*/ 0 h 598"/>
                  <a:gd name="T10" fmla="*/ 2147483646 w 596"/>
                  <a:gd name="T11" fmla="*/ 0 h 59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6"/>
                  <a:gd name="T19" fmla="*/ 0 h 598"/>
                  <a:gd name="T20" fmla="*/ 596 w 596"/>
                  <a:gd name="T21" fmla="*/ 598 h 59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8EDDD"/>
                  </a:gs>
                  <a:gs pos="50000">
                    <a:srgbClr val="3BCFA1"/>
                  </a:gs>
                  <a:gs pos="100000">
                    <a:srgbClr val="B8EDDD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44047" name="Text Box 6"/>
            <p:cNvSpPr txBox="1">
              <a:spLocks noChangeArrowheads="1"/>
            </p:cNvSpPr>
            <p:nvPr/>
          </p:nvSpPr>
          <p:spPr bwMode="gray">
            <a:xfrm>
              <a:off x="928662" y="1928802"/>
              <a:ext cx="1699868" cy="83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spcBef>
                  <a:spcPct val="0"/>
                </a:spcBef>
                <a:buFontTx/>
                <a:buNone/>
              </a:pPr>
              <a:r>
                <a:rPr kumimoji="0" lang="ko-KR" altLang="en-US" sz="240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다  중  인</a:t>
              </a:r>
              <a:endParaRPr kumimoji="0" lang="en-US" altLang="ko-KR" sz="240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 latinLnBrk="0">
                <a:spcBef>
                  <a:spcPct val="0"/>
                </a:spcBef>
                <a:buFontTx/>
                <a:buNone/>
              </a:pPr>
              <a:r>
                <a:rPr kumimoji="0" lang="ko-KR" altLang="en-US" sz="240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이용시설</a:t>
              </a:r>
              <a:endParaRPr kumimoji="0" lang="en-US" altLang="ko-KR" sz="240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4048" name="AutoShape 7"/>
            <p:cNvSpPr>
              <a:spLocks noChangeArrowheads="1"/>
            </p:cNvSpPr>
            <p:nvPr/>
          </p:nvSpPr>
          <p:spPr bwMode="gray">
            <a:xfrm>
              <a:off x="857250" y="4857261"/>
              <a:ext cx="1785938" cy="1133295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3399FF"/>
                </a:gs>
                <a:gs pos="100000">
                  <a:srgbClr val="246BB2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44049" name="Freeform 8"/>
            <p:cNvSpPr>
              <a:spLocks/>
            </p:cNvSpPr>
            <p:nvPr/>
          </p:nvSpPr>
          <p:spPr bwMode="gray">
            <a:xfrm>
              <a:off x="956468" y="4920222"/>
              <a:ext cx="890901" cy="566648"/>
            </a:xfrm>
            <a:custGeom>
              <a:avLst/>
              <a:gdLst>
                <a:gd name="T0" fmla="*/ 2147483646 w 596"/>
                <a:gd name="T1" fmla="*/ 0 h 598"/>
                <a:gd name="T2" fmla="*/ 0 w 596"/>
                <a:gd name="T3" fmla="*/ 2147483646 h 598"/>
                <a:gd name="T4" fmla="*/ 0 w 596"/>
                <a:gd name="T5" fmla="*/ 2147483646 h 598"/>
                <a:gd name="T6" fmla="*/ 2147483646 w 596"/>
                <a:gd name="T7" fmla="*/ 2147483646 h 598"/>
                <a:gd name="T8" fmla="*/ 2147483646 w 596"/>
                <a:gd name="T9" fmla="*/ 0 h 598"/>
                <a:gd name="T10" fmla="*/ 2147483646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96"/>
                <a:gd name="T19" fmla="*/ 0 h 598"/>
                <a:gd name="T20" fmla="*/ 596 w 596"/>
                <a:gd name="T21" fmla="*/ 598 h 5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A2DAFF"/>
                </a:gs>
                <a:gs pos="50000">
                  <a:srgbClr val="0099FF"/>
                </a:gs>
                <a:gs pos="100000">
                  <a:srgbClr val="A2DA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050" name="Text Box 6"/>
            <p:cNvSpPr txBox="1">
              <a:spLocks noChangeArrowheads="1"/>
            </p:cNvSpPr>
            <p:nvPr/>
          </p:nvSpPr>
          <p:spPr bwMode="gray">
            <a:xfrm>
              <a:off x="928662" y="5000636"/>
              <a:ext cx="169986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spcBef>
                  <a:spcPct val="0"/>
                </a:spcBef>
                <a:buFontTx/>
                <a:buNone/>
              </a:pPr>
              <a:r>
                <a:rPr kumimoji="0" lang="ko-KR" altLang="en-US" sz="240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교육기관</a:t>
              </a:r>
              <a:endParaRPr kumimoji="0" lang="en-US" altLang="ko-KR" sz="240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 latinLnBrk="0">
                <a:spcBef>
                  <a:spcPct val="0"/>
                </a:spcBef>
                <a:buFontTx/>
                <a:buNone/>
              </a:pPr>
              <a:r>
                <a:rPr kumimoji="0" lang="ko-KR" altLang="en-US" sz="240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  무  실</a:t>
              </a:r>
              <a:endParaRPr kumimoji="0" lang="en-US" altLang="ko-KR" sz="240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 bwMode="auto">
          <a:xfrm>
            <a:off x="0" y="0"/>
            <a:ext cx="9144000" cy="1028699"/>
          </a:xfrm>
          <a:prstGeom prst="rect">
            <a:avLst/>
          </a:prstGeom>
          <a:solidFill>
            <a:srgbClr val="0066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>
              <a:solidFill>
                <a:schemeClr val="tx1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0" y="100012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3562" name="TextBox 16"/>
          <p:cNvSpPr txBox="1">
            <a:spLocks noChangeArrowheads="1"/>
          </p:cNvSpPr>
          <p:nvPr/>
        </p:nvSpPr>
        <p:spPr bwMode="auto">
          <a:xfrm>
            <a:off x="285750" y="214313"/>
            <a:ext cx="62150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ko-KR" altLang="en-US" sz="4000" spc="-15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산소가 인체에 미치는 영향</a:t>
            </a:r>
          </a:p>
        </p:txBody>
      </p:sp>
      <p:grpSp>
        <p:nvGrpSpPr>
          <p:cNvPr id="46084" name="그룹 66"/>
          <p:cNvGrpSpPr>
            <a:grpSpLocks/>
          </p:cNvGrpSpPr>
          <p:nvPr/>
        </p:nvGrpSpPr>
        <p:grpSpPr bwMode="auto">
          <a:xfrm>
            <a:off x="642938" y="1285875"/>
            <a:ext cx="7820025" cy="5237163"/>
            <a:chOff x="642910" y="1214423"/>
            <a:chExt cx="7820026" cy="5237191"/>
          </a:xfrm>
        </p:grpSpPr>
        <p:grpSp>
          <p:nvGrpSpPr>
            <p:cNvPr id="46086" name="Group 71"/>
            <p:cNvGrpSpPr>
              <a:grpSpLocks/>
            </p:cNvGrpSpPr>
            <p:nvPr/>
          </p:nvGrpSpPr>
          <p:grpSpPr bwMode="auto">
            <a:xfrm>
              <a:off x="857224" y="4929198"/>
              <a:ext cx="7562852" cy="1522416"/>
              <a:chOff x="703" y="3475"/>
              <a:chExt cx="4764" cy="689"/>
            </a:xfrm>
          </p:grpSpPr>
          <p:sp>
            <p:nvSpPr>
              <p:cNvPr id="32" name="Rectangle 5"/>
              <p:cNvSpPr>
                <a:spLocks noChangeArrowheads="1"/>
              </p:cNvSpPr>
              <p:nvPr/>
            </p:nvSpPr>
            <p:spPr bwMode="auto">
              <a:xfrm>
                <a:off x="3671" y="3991"/>
                <a:ext cx="1795" cy="172"/>
              </a:xfrm>
              <a:prstGeom prst="rect">
                <a:avLst/>
              </a:prstGeom>
              <a:solidFill>
                <a:srgbClr val="C9FFDB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US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독서실</a:t>
                </a: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의 적정 산소농도</a:t>
                </a:r>
              </a:p>
            </p:txBody>
          </p:sp>
          <p:sp>
            <p:nvSpPr>
              <p:cNvPr id="33" name="Rectangle 6"/>
              <p:cNvSpPr>
                <a:spLocks noChangeArrowheads="1"/>
              </p:cNvSpPr>
              <p:nvPr/>
            </p:nvSpPr>
            <p:spPr bwMode="auto">
              <a:xfrm>
                <a:off x="2957" y="3991"/>
                <a:ext cx="714" cy="17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유해 가스</a:t>
                </a:r>
              </a:p>
            </p:txBody>
          </p:sp>
          <p:sp>
            <p:nvSpPr>
              <p:cNvPr id="34" name="Rectangle 7"/>
              <p:cNvSpPr>
                <a:spLocks noChangeArrowheads="1"/>
              </p:cNvSpPr>
              <p:nvPr/>
            </p:nvSpPr>
            <p:spPr bwMode="auto">
              <a:xfrm>
                <a:off x="1889" y="3991"/>
                <a:ext cx="1068" cy="172"/>
              </a:xfrm>
              <a:prstGeom prst="rect">
                <a:avLst/>
              </a:prstGeom>
              <a:solidFill>
                <a:srgbClr val="FFE8B9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환기의 필요성</a:t>
                </a:r>
              </a:p>
            </p:txBody>
          </p:sp>
          <p:sp>
            <p:nvSpPr>
              <p:cNvPr id="35" name="Rectangle 8"/>
              <p:cNvSpPr>
                <a:spLocks noChangeArrowheads="1"/>
              </p:cNvSpPr>
              <p:nvPr/>
            </p:nvSpPr>
            <p:spPr bwMode="auto">
              <a:xfrm>
                <a:off x="1284" y="3991"/>
                <a:ext cx="605" cy="17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두  통</a:t>
                </a:r>
              </a:p>
            </p:txBody>
          </p:sp>
          <p:sp>
            <p:nvSpPr>
              <p:cNvPr id="36" name="Rectangle 9"/>
              <p:cNvSpPr>
                <a:spLocks noChangeArrowheads="1"/>
              </p:cNvSpPr>
              <p:nvPr/>
            </p:nvSpPr>
            <p:spPr bwMode="auto">
              <a:xfrm>
                <a:off x="703" y="3991"/>
                <a:ext cx="581" cy="172"/>
              </a:xfrm>
              <a:prstGeom prst="rect">
                <a:avLst/>
              </a:prstGeom>
              <a:solidFill>
                <a:srgbClr val="F497FB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01600" prst="riblet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비    고</a:t>
                </a:r>
              </a:p>
            </p:txBody>
          </p:sp>
          <p:sp>
            <p:nvSpPr>
              <p:cNvPr id="37" name="Rectangle 10"/>
              <p:cNvSpPr>
                <a:spLocks noChangeArrowheads="1"/>
              </p:cNvSpPr>
              <p:nvPr/>
            </p:nvSpPr>
            <p:spPr bwMode="auto">
              <a:xfrm>
                <a:off x="4514" y="3819"/>
                <a:ext cx="952" cy="172"/>
              </a:xfrm>
              <a:prstGeom prst="rect">
                <a:avLst/>
              </a:prstGeom>
              <a:solidFill>
                <a:srgbClr val="C9FFDB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매우 상쾌</a:t>
                </a:r>
              </a:p>
            </p:txBody>
          </p:sp>
          <p:sp>
            <p:nvSpPr>
              <p:cNvPr id="38" name="Rectangle 11"/>
              <p:cNvSpPr>
                <a:spLocks noChangeArrowheads="1"/>
              </p:cNvSpPr>
              <p:nvPr/>
            </p:nvSpPr>
            <p:spPr bwMode="auto">
              <a:xfrm>
                <a:off x="3671" y="3819"/>
                <a:ext cx="843" cy="172"/>
              </a:xfrm>
              <a:prstGeom prst="rect">
                <a:avLst/>
              </a:prstGeom>
              <a:solidFill>
                <a:srgbClr val="C9FFDB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상쾌</a:t>
                </a:r>
              </a:p>
            </p:txBody>
          </p:sp>
          <p:sp>
            <p:nvSpPr>
              <p:cNvPr id="39" name="Rectangle 12"/>
              <p:cNvSpPr>
                <a:spLocks noChangeArrowheads="1"/>
              </p:cNvSpPr>
              <p:nvPr/>
            </p:nvSpPr>
            <p:spPr bwMode="auto">
              <a:xfrm>
                <a:off x="2957" y="3819"/>
                <a:ext cx="714" cy="17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보통</a:t>
                </a:r>
              </a:p>
            </p:txBody>
          </p:sp>
          <p:sp>
            <p:nvSpPr>
              <p:cNvPr id="40" name="Rectangle 13"/>
              <p:cNvSpPr>
                <a:spLocks noChangeArrowheads="1"/>
              </p:cNvSpPr>
              <p:nvPr/>
            </p:nvSpPr>
            <p:spPr bwMode="auto">
              <a:xfrm>
                <a:off x="1889" y="3819"/>
                <a:ext cx="1068" cy="172"/>
              </a:xfrm>
              <a:prstGeom prst="rect">
                <a:avLst/>
              </a:prstGeom>
              <a:solidFill>
                <a:srgbClr val="FFE8B9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 err="1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답답</a:t>
                </a:r>
                <a:endParaRPr kumimoji="0" lang="ko-KR" altLang="en-GB" sz="14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41" name="Rectangle 14"/>
              <p:cNvSpPr>
                <a:spLocks noChangeArrowheads="1"/>
              </p:cNvSpPr>
              <p:nvPr/>
            </p:nvSpPr>
            <p:spPr bwMode="auto">
              <a:xfrm>
                <a:off x="1284" y="3819"/>
                <a:ext cx="605" cy="1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매우 </a:t>
                </a:r>
                <a:r>
                  <a:rPr kumimoji="0" lang="ko-KR" altLang="en-GB" sz="1400" dirty="0" err="1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답답</a:t>
                </a:r>
                <a:endParaRPr kumimoji="0" lang="ko-KR" altLang="en-GB" sz="14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42" name="Rectangle 15"/>
              <p:cNvSpPr>
                <a:spLocks noChangeArrowheads="1"/>
              </p:cNvSpPr>
              <p:nvPr/>
            </p:nvSpPr>
            <p:spPr bwMode="auto">
              <a:xfrm>
                <a:off x="703" y="3819"/>
                <a:ext cx="581" cy="172"/>
              </a:xfrm>
              <a:prstGeom prst="rect">
                <a:avLst/>
              </a:prstGeom>
              <a:solidFill>
                <a:srgbClr val="F497FB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01600" prst="riblet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 err="1">
                    <a:solidFill>
                      <a:srgbClr val="000000"/>
                    </a:solidFill>
                    <a:latin typeface="+mn-ea"/>
                    <a:ea typeface="+mn-ea"/>
                  </a:rPr>
                  <a:t>느</a:t>
                </a:r>
                <a:r>
                  <a:rPr kumimoji="0" lang="ko-KR" altLang="en-GB" sz="1400" dirty="0">
                    <a:solidFill>
                      <a:srgbClr val="000000"/>
                    </a:solidFill>
                    <a:latin typeface="+mn-ea"/>
                    <a:ea typeface="+mn-ea"/>
                  </a:rPr>
                  <a:t>     낌</a:t>
                </a:r>
              </a:p>
            </p:txBody>
          </p:sp>
          <p:sp>
            <p:nvSpPr>
              <p:cNvPr id="43" name="Rectangle 16"/>
              <p:cNvSpPr>
                <a:spLocks noChangeArrowheads="1"/>
              </p:cNvSpPr>
              <p:nvPr/>
            </p:nvSpPr>
            <p:spPr bwMode="auto">
              <a:xfrm>
                <a:off x="4514" y="3647"/>
                <a:ext cx="952" cy="172"/>
              </a:xfrm>
              <a:prstGeom prst="rect">
                <a:avLst/>
              </a:prstGeom>
              <a:solidFill>
                <a:srgbClr val="C9FFDB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en-GB" altLang="ko-KR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21~21.7%</a:t>
                </a:r>
              </a:p>
            </p:txBody>
          </p:sp>
          <p:sp>
            <p:nvSpPr>
              <p:cNvPr id="44" name="Rectangle 17"/>
              <p:cNvSpPr>
                <a:spLocks noChangeArrowheads="1"/>
              </p:cNvSpPr>
              <p:nvPr/>
            </p:nvSpPr>
            <p:spPr bwMode="auto">
              <a:xfrm>
                <a:off x="3671" y="3647"/>
                <a:ext cx="843" cy="172"/>
              </a:xfrm>
              <a:prstGeom prst="rect">
                <a:avLst/>
              </a:prstGeom>
              <a:solidFill>
                <a:srgbClr val="C9FFDB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en-GB" altLang="ko-KR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21%</a:t>
                </a:r>
              </a:p>
            </p:txBody>
          </p:sp>
          <p:sp>
            <p:nvSpPr>
              <p:cNvPr id="45" name="Rectangle 18"/>
              <p:cNvSpPr>
                <a:spLocks noChangeArrowheads="1"/>
              </p:cNvSpPr>
              <p:nvPr/>
            </p:nvSpPr>
            <p:spPr bwMode="auto">
              <a:xfrm>
                <a:off x="2957" y="3647"/>
                <a:ext cx="714" cy="17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en-GB" altLang="ko-KR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20.9%</a:t>
                </a:r>
              </a:p>
            </p:txBody>
          </p:sp>
          <p:sp>
            <p:nvSpPr>
              <p:cNvPr id="46" name="Rectangle 19"/>
              <p:cNvSpPr>
                <a:spLocks noChangeArrowheads="1"/>
              </p:cNvSpPr>
              <p:nvPr/>
            </p:nvSpPr>
            <p:spPr bwMode="auto">
              <a:xfrm>
                <a:off x="1889" y="3647"/>
                <a:ext cx="1068" cy="172"/>
              </a:xfrm>
              <a:prstGeom prst="rect">
                <a:avLst/>
              </a:prstGeom>
              <a:solidFill>
                <a:srgbClr val="FFE8B9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en-GB" altLang="ko-KR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18~20%</a:t>
                </a:r>
              </a:p>
            </p:txBody>
          </p:sp>
          <p:sp>
            <p:nvSpPr>
              <p:cNvPr id="47" name="Rectangle 20"/>
              <p:cNvSpPr>
                <a:spLocks noChangeArrowheads="1"/>
              </p:cNvSpPr>
              <p:nvPr/>
            </p:nvSpPr>
            <p:spPr bwMode="auto">
              <a:xfrm>
                <a:off x="1284" y="3647"/>
                <a:ext cx="605" cy="17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en-GB" altLang="ko-KR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18~19%</a:t>
                </a:r>
              </a:p>
            </p:txBody>
          </p:sp>
          <p:sp>
            <p:nvSpPr>
              <p:cNvPr id="48" name="Rectangle 21"/>
              <p:cNvSpPr>
                <a:spLocks noChangeArrowheads="1"/>
              </p:cNvSpPr>
              <p:nvPr/>
            </p:nvSpPr>
            <p:spPr bwMode="auto">
              <a:xfrm>
                <a:off x="703" y="3647"/>
                <a:ext cx="581" cy="172"/>
              </a:xfrm>
              <a:prstGeom prst="rect">
                <a:avLst/>
              </a:prstGeom>
              <a:solidFill>
                <a:srgbClr val="F497FB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01600" prst="riblet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산소농도</a:t>
                </a:r>
              </a:p>
            </p:txBody>
          </p:sp>
          <p:sp>
            <p:nvSpPr>
              <p:cNvPr id="49" name="Rectangle 22"/>
              <p:cNvSpPr>
                <a:spLocks noChangeArrowheads="1"/>
              </p:cNvSpPr>
              <p:nvPr/>
            </p:nvSpPr>
            <p:spPr bwMode="auto">
              <a:xfrm>
                <a:off x="4514" y="3475"/>
                <a:ext cx="952" cy="172"/>
              </a:xfrm>
              <a:prstGeom prst="rect">
                <a:avLst/>
              </a:prstGeom>
              <a:solidFill>
                <a:srgbClr val="C9FFDB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설악산 저지대</a:t>
                </a:r>
              </a:p>
            </p:txBody>
          </p:sp>
          <p:sp>
            <p:nvSpPr>
              <p:cNvPr id="50" name="Rectangle 23"/>
              <p:cNvSpPr>
                <a:spLocks noChangeArrowheads="1"/>
              </p:cNvSpPr>
              <p:nvPr/>
            </p:nvSpPr>
            <p:spPr bwMode="auto">
              <a:xfrm>
                <a:off x="3671" y="3475"/>
                <a:ext cx="843" cy="172"/>
              </a:xfrm>
              <a:prstGeom prst="rect">
                <a:avLst/>
              </a:prstGeom>
              <a:solidFill>
                <a:srgbClr val="C9FFDB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spc="-15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도심 인근 </a:t>
                </a:r>
                <a:r>
                  <a:rPr kumimoji="0" lang="ko-KR" altLang="en-GB" sz="1400" spc="-150" dirty="0" err="1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숲속</a:t>
                </a:r>
                <a:endParaRPr kumimoji="0" lang="ko-KR" altLang="en-GB" sz="1400" spc="-15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51" name="Rectangle 24"/>
              <p:cNvSpPr>
                <a:spLocks noChangeArrowheads="1"/>
              </p:cNvSpPr>
              <p:nvPr/>
            </p:nvSpPr>
            <p:spPr bwMode="auto">
              <a:xfrm>
                <a:off x="2957" y="3475"/>
                <a:ext cx="714" cy="17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도심 외</a:t>
                </a:r>
                <a:r>
                  <a:rPr kumimoji="0" lang="ko-KR" altLang="en-US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곽</a:t>
                </a:r>
                <a:endParaRPr kumimoji="0" lang="ko-KR" altLang="en-GB" sz="14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52" name="Rectangle 25"/>
              <p:cNvSpPr>
                <a:spLocks noChangeArrowheads="1"/>
              </p:cNvSpPr>
              <p:nvPr/>
            </p:nvSpPr>
            <p:spPr bwMode="auto">
              <a:xfrm>
                <a:off x="1889" y="3475"/>
                <a:ext cx="1068" cy="172"/>
              </a:xfrm>
              <a:prstGeom prst="rect">
                <a:avLst/>
              </a:prstGeom>
              <a:solidFill>
                <a:srgbClr val="FFE8B9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밀폐된 공간</a:t>
                </a:r>
              </a:p>
            </p:txBody>
          </p:sp>
          <p:sp>
            <p:nvSpPr>
              <p:cNvPr id="53" name="Rectangle 26"/>
              <p:cNvSpPr>
                <a:spLocks noChangeArrowheads="1"/>
              </p:cNvSpPr>
              <p:nvPr/>
            </p:nvSpPr>
            <p:spPr bwMode="auto">
              <a:xfrm>
                <a:off x="1284" y="3475"/>
                <a:ext cx="605" cy="17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지하실</a:t>
                </a:r>
              </a:p>
            </p:txBody>
          </p:sp>
          <p:sp>
            <p:nvSpPr>
              <p:cNvPr id="54" name="Rectangle 27"/>
              <p:cNvSpPr>
                <a:spLocks noChangeArrowheads="1"/>
              </p:cNvSpPr>
              <p:nvPr/>
            </p:nvSpPr>
            <p:spPr bwMode="auto">
              <a:xfrm>
                <a:off x="703" y="3475"/>
                <a:ext cx="581" cy="172"/>
              </a:xfrm>
              <a:prstGeom prst="rect">
                <a:avLst/>
              </a:prstGeom>
              <a:solidFill>
                <a:srgbClr val="F497FB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01600" prst="riblet"/>
              </a:sp3d>
            </p:spPr>
            <p:txBody>
              <a:bodyPr anchor="ctr"/>
              <a:lstStyle/>
              <a:p>
                <a:pPr algn="ctr" eaLnBrk="1" latinLnBrk="1" hangingPunct="1">
                  <a:spcBef>
                    <a:spcPts val="300"/>
                  </a:spcBef>
                  <a:buFont typeface="새굴림" pitchFamily="18" charset="-127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GB" sz="140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rPr>
                  <a:t>구     분</a:t>
                </a:r>
              </a:p>
            </p:txBody>
          </p:sp>
          <p:sp>
            <p:nvSpPr>
              <p:cNvPr id="55" name="Line 28"/>
              <p:cNvSpPr>
                <a:spLocks noChangeShapeType="1"/>
              </p:cNvSpPr>
              <p:nvPr/>
            </p:nvSpPr>
            <p:spPr bwMode="auto">
              <a:xfrm>
                <a:off x="703" y="3475"/>
                <a:ext cx="4763" cy="1"/>
              </a:xfrm>
              <a:prstGeom prst="line">
                <a:avLst/>
              </a:prstGeom>
              <a:noFill/>
              <a:ln w="12600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56" name="Line 29"/>
              <p:cNvSpPr>
                <a:spLocks noChangeShapeType="1"/>
              </p:cNvSpPr>
              <p:nvPr/>
            </p:nvSpPr>
            <p:spPr bwMode="auto">
              <a:xfrm>
                <a:off x="703" y="3647"/>
                <a:ext cx="4763" cy="1"/>
              </a:xfrm>
              <a:prstGeom prst="line">
                <a:avLst/>
              </a:prstGeom>
              <a:noFill/>
              <a:ln w="12600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57" name="Line 30"/>
              <p:cNvSpPr>
                <a:spLocks noChangeShapeType="1"/>
              </p:cNvSpPr>
              <p:nvPr/>
            </p:nvSpPr>
            <p:spPr bwMode="auto">
              <a:xfrm>
                <a:off x="703" y="3819"/>
                <a:ext cx="4763" cy="1"/>
              </a:xfrm>
              <a:prstGeom prst="line">
                <a:avLst/>
              </a:prstGeom>
              <a:noFill/>
              <a:ln w="12600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58" name="Line 31"/>
              <p:cNvSpPr>
                <a:spLocks noChangeShapeType="1"/>
              </p:cNvSpPr>
              <p:nvPr/>
            </p:nvSpPr>
            <p:spPr bwMode="auto">
              <a:xfrm>
                <a:off x="703" y="3991"/>
                <a:ext cx="4763" cy="1"/>
              </a:xfrm>
              <a:prstGeom prst="line">
                <a:avLst/>
              </a:prstGeom>
              <a:noFill/>
              <a:ln w="12600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59" name="Line 32"/>
              <p:cNvSpPr>
                <a:spLocks noChangeShapeType="1"/>
              </p:cNvSpPr>
              <p:nvPr/>
            </p:nvSpPr>
            <p:spPr bwMode="auto">
              <a:xfrm>
                <a:off x="703" y="4163"/>
                <a:ext cx="4763" cy="1"/>
              </a:xfrm>
              <a:prstGeom prst="line">
                <a:avLst/>
              </a:prstGeom>
              <a:noFill/>
              <a:ln w="12600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60" name="Line 33"/>
              <p:cNvSpPr>
                <a:spLocks noChangeShapeType="1"/>
              </p:cNvSpPr>
              <p:nvPr/>
            </p:nvSpPr>
            <p:spPr bwMode="auto">
              <a:xfrm>
                <a:off x="703" y="3475"/>
                <a:ext cx="1" cy="688"/>
              </a:xfrm>
              <a:prstGeom prst="line">
                <a:avLst/>
              </a:prstGeom>
              <a:noFill/>
              <a:ln w="12600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61" name="Line 34"/>
              <p:cNvSpPr>
                <a:spLocks noChangeShapeType="1"/>
              </p:cNvSpPr>
              <p:nvPr/>
            </p:nvSpPr>
            <p:spPr bwMode="auto">
              <a:xfrm>
                <a:off x="1284" y="3475"/>
                <a:ext cx="1" cy="688"/>
              </a:xfrm>
              <a:prstGeom prst="line">
                <a:avLst/>
              </a:prstGeom>
              <a:noFill/>
              <a:ln w="12600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62" name="Line 35"/>
              <p:cNvSpPr>
                <a:spLocks noChangeShapeType="1"/>
              </p:cNvSpPr>
              <p:nvPr/>
            </p:nvSpPr>
            <p:spPr bwMode="auto">
              <a:xfrm>
                <a:off x="1891" y="3475"/>
                <a:ext cx="1" cy="688"/>
              </a:xfrm>
              <a:prstGeom prst="line">
                <a:avLst/>
              </a:prstGeom>
              <a:noFill/>
              <a:ln w="12600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63" name="Line 36"/>
              <p:cNvSpPr>
                <a:spLocks noChangeShapeType="1"/>
              </p:cNvSpPr>
              <p:nvPr/>
            </p:nvSpPr>
            <p:spPr bwMode="auto">
              <a:xfrm>
                <a:off x="2957" y="3475"/>
                <a:ext cx="1" cy="688"/>
              </a:xfrm>
              <a:prstGeom prst="line">
                <a:avLst/>
              </a:prstGeom>
              <a:noFill/>
              <a:ln w="12600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64" name="Line 37"/>
              <p:cNvSpPr>
                <a:spLocks noChangeShapeType="1"/>
              </p:cNvSpPr>
              <p:nvPr/>
            </p:nvSpPr>
            <p:spPr bwMode="auto">
              <a:xfrm>
                <a:off x="144" y="3475"/>
                <a:ext cx="0" cy="688"/>
              </a:xfrm>
              <a:prstGeom prst="line">
                <a:avLst/>
              </a:prstGeom>
              <a:noFill/>
              <a:ln w="12600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65" name="Line 38"/>
              <p:cNvSpPr>
                <a:spLocks noChangeShapeType="1"/>
              </p:cNvSpPr>
              <p:nvPr/>
            </p:nvSpPr>
            <p:spPr bwMode="auto">
              <a:xfrm>
                <a:off x="4522" y="3475"/>
                <a:ext cx="1" cy="516"/>
              </a:xfrm>
              <a:prstGeom prst="line">
                <a:avLst/>
              </a:prstGeom>
              <a:noFill/>
              <a:ln w="12600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66" name="Line 39"/>
              <p:cNvSpPr>
                <a:spLocks noChangeShapeType="1"/>
              </p:cNvSpPr>
              <p:nvPr/>
            </p:nvSpPr>
            <p:spPr bwMode="auto">
              <a:xfrm>
                <a:off x="5466" y="3475"/>
                <a:ext cx="1" cy="688"/>
              </a:xfrm>
              <a:prstGeom prst="line">
                <a:avLst/>
              </a:prstGeom>
              <a:noFill/>
              <a:ln w="12600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</p:grpSp>
        <p:sp>
          <p:nvSpPr>
            <p:cNvPr id="12" name="AutoShape 40"/>
            <p:cNvSpPr>
              <a:spLocks noChangeArrowheads="1"/>
            </p:cNvSpPr>
            <p:nvPr/>
          </p:nvSpPr>
          <p:spPr bwMode="auto">
            <a:xfrm>
              <a:off x="858810" y="1214423"/>
              <a:ext cx="1806575" cy="432523"/>
            </a:xfrm>
            <a:prstGeom prst="roundRect">
              <a:avLst>
                <a:gd name="adj" fmla="val 9750"/>
              </a:avLst>
            </a:prstGeom>
            <a:gradFill rotWithShape="0">
              <a:gsLst>
                <a:gs pos="0">
                  <a:srgbClr val="3366FF"/>
                </a:gs>
                <a:gs pos="50000">
                  <a:srgbClr val="90ABFE"/>
                </a:gs>
                <a:gs pos="100000">
                  <a:srgbClr val="3366FF"/>
                </a:gs>
              </a:gsLst>
              <a:lin ang="5400000" scaled="1"/>
            </a:gradFill>
            <a:ln w="76320">
              <a:solidFill>
                <a:schemeClr val="bg2">
                  <a:lumMod val="40000"/>
                  <a:lumOff val="60000"/>
                </a:schemeClr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Clr>
                  <a:srgbClr val="FFFFFF"/>
                </a:buClr>
                <a:buFont typeface="현대둥근그라픽체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GB" sz="1600">
                  <a:solidFill>
                    <a:srgbClr val="FFFF66"/>
                  </a:solidFill>
                  <a:latin typeface="굴림" pitchFamily="50" charset="-127"/>
                  <a:ea typeface="굴림" pitchFamily="50" charset="-127"/>
                </a:rPr>
                <a:t>산소농도</a:t>
              </a:r>
            </a:p>
          </p:txBody>
        </p:sp>
        <p:sp>
          <p:nvSpPr>
            <p:cNvPr id="13" name="AutoShape 52"/>
            <p:cNvSpPr>
              <a:spLocks noChangeArrowheads="1"/>
            </p:cNvSpPr>
            <p:nvPr/>
          </p:nvSpPr>
          <p:spPr bwMode="auto">
            <a:xfrm>
              <a:off x="858810" y="2173863"/>
              <a:ext cx="1801813" cy="324040"/>
            </a:xfrm>
            <a:prstGeom prst="roundRect">
              <a:avLst>
                <a:gd name="adj" fmla="val 7106"/>
              </a:avLst>
            </a:prstGeom>
            <a:solidFill>
              <a:srgbClr val="FFFFFF"/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GB" altLang="ko-KR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35~50%</a:t>
              </a:r>
            </a:p>
          </p:txBody>
        </p:sp>
        <p:sp>
          <p:nvSpPr>
            <p:cNvPr id="14" name="AutoShape 51"/>
            <p:cNvSpPr>
              <a:spLocks noChangeArrowheads="1"/>
            </p:cNvSpPr>
            <p:nvPr/>
          </p:nvSpPr>
          <p:spPr bwMode="auto">
            <a:xfrm>
              <a:off x="858810" y="1789242"/>
              <a:ext cx="1801813" cy="324040"/>
            </a:xfrm>
            <a:prstGeom prst="roundRect">
              <a:avLst>
                <a:gd name="adj" fmla="val 7106"/>
              </a:avLst>
            </a:prstGeom>
            <a:solidFill>
              <a:srgbClr val="FFFFFF"/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GB" altLang="ko-KR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50~60%</a:t>
              </a:r>
            </a:p>
          </p:txBody>
        </p:sp>
        <p:sp>
          <p:nvSpPr>
            <p:cNvPr id="15" name="AutoShape 50"/>
            <p:cNvSpPr>
              <a:spLocks noChangeArrowheads="1"/>
            </p:cNvSpPr>
            <p:nvPr/>
          </p:nvSpPr>
          <p:spPr bwMode="auto">
            <a:xfrm>
              <a:off x="869923" y="2555667"/>
              <a:ext cx="1801813" cy="324040"/>
            </a:xfrm>
            <a:prstGeom prst="roundRect">
              <a:avLst>
                <a:gd name="adj" fmla="val 7106"/>
              </a:avLst>
            </a:prstGeom>
            <a:ln w="28575">
              <a:noFill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GB" altLang="ko-KR" sz="1400">
                  <a:solidFill>
                    <a:srgbClr val="000000"/>
                  </a:solidFill>
                </a:rPr>
                <a:t>21~30%</a:t>
              </a:r>
            </a:p>
          </p:txBody>
        </p:sp>
        <p:sp>
          <p:nvSpPr>
            <p:cNvPr id="17" name="AutoShape 53"/>
            <p:cNvSpPr>
              <a:spLocks noChangeArrowheads="1"/>
            </p:cNvSpPr>
            <p:nvPr/>
          </p:nvSpPr>
          <p:spPr bwMode="auto">
            <a:xfrm>
              <a:off x="858810" y="2940288"/>
              <a:ext cx="1801813" cy="324040"/>
            </a:xfrm>
            <a:prstGeom prst="roundRect">
              <a:avLst>
                <a:gd name="adj" fmla="val 7106"/>
              </a:avLst>
            </a:prstGeom>
            <a:solidFill>
              <a:srgbClr val="CCFFFF">
                <a:alpha val="98999"/>
              </a:srgbClr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GB" altLang="ko-KR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20.9%</a:t>
              </a:r>
            </a:p>
          </p:txBody>
        </p:sp>
        <p:sp>
          <p:nvSpPr>
            <p:cNvPr id="18" name="AutoShape 54"/>
            <p:cNvSpPr>
              <a:spLocks noChangeArrowheads="1"/>
            </p:cNvSpPr>
            <p:nvPr/>
          </p:nvSpPr>
          <p:spPr bwMode="auto">
            <a:xfrm>
              <a:off x="858810" y="3323501"/>
              <a:ext cx="1803400" cy="324040"/>
            </a:xfrm>
            <a:prstGeom prst="roundRect">
              <a:avLst>
                <a:gd name="adj" fmla="val 7106"/>
              </a:avLst>
            </a:prstGeom>
            <a:solidFill>
              <a:srgbClr val="FFFFFF"/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GB" altLang="ko-KR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20.5%</a:t>
              </a:r>
            </a:p>
          </p:txBody>
        </p:sp>
        <p:sp>
          <p:nvSpPr>
            <p:cNvPr id="19" name="AutoShape 55"/>
            <p:cNvSpPr>
              <a:spLocks noChangeArrowheads="1"/>
            </p:cNvSpPr>
            <p:nvPr/>
          </p:nvSpPr>
          <p:spPr bwMode="auto">
            <a:xfrm>
              <a:off x="858810" y="3706713"/>
              <a:ext cx="1803400" cy="324040"/>
            </a:xfrm>
            <a:prstGeom prst="roundRect">
              <a:avLst>
                <a:gd name="adj" fmla="val 7106"/>
              </a:avLst>
            </a:prstGeom>
            <a:solidFill>
              <a:srgbClr val="FFFFFF"/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GB" altLang="ko-KR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18%</a:t>
              </a:r>
            </a:p>
          </p:txBody>
        </p:sp>
        <p:sp>
          <p:nvSpPr>
            <p:cNvPr id="20" name="AutoShape 56"/>
            <p:cNvSpPr>
              <a:spLocks noChangeArrowheads="1"/>
            </p:cNvSpPr>
            <p:nvPr/>
          </p:nvSpPr>
          <p:spPr bwMode="auto">
            <a:xfrm>
              <a:off x="858810" y="4089926"/>
              <a:ext cx="1801813" cy="360671"/>
            </a:xfrm>
            <a:prstGeom prst="roundRect">
              <a:avLst>
                <a:gd name="adj" fmla="val 7106"/>
              </a:avLst>
            </a:prstGeom>
            <a:solidFill>
              <a:srgbClr val="FFFFFF"/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GB" altLang="ko-KR" sz="14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15~16%</a:t>
              </a:r>
            </a:p>
          </p:txBody>
        </p:sp>
        <p:sp>
          <p:nvSpPr>
            <p:cNvPr id="21" name="AutoShape 57"/>
            <p:cNvSpPr>
              <a:spLocks noChangeArrowheads="1"/>
            </p:cNvSpPr>
            <p:nvPr/>
          </p:nvSpPr>
          <p:spPr bwMode="auto">
            <a:xfrm>
              <a:off x="858810" y="4537947"/>
              <a:ext cx="1803400" cy="318405"/>
            </a:xfrm>
            <a:prstGeom prst="roundRect">
              <a:avLst>
                <a:gd name="adj" fmla="val 7106"/>
              </a:avLst>
            </a:prstGeom>
            <a:solidFill>
              <a:srgbClr val="FFFFFF"/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GB" altLang="ko-KR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7%</a:t>
              </a:r>
            </a:p>
          </p:txBody>
        </p:sp>
        <p:sp>
          <p:nvSpPr>
            <p:cNvPr id="22" name="AutoShape 49"/>
            <p:cNvSpPr>
              <a:spLocks noChangeArrowheads="1"/>
            </p:cNvSpPr>
            <p:nvPr/>
          </p:nvSpPr>
          <p:spPr bwMode="auto">
            <a:xfrm>
              <a:off x="2801910" y="1214423"/>
              <a:ext cx="5608638" cy="432523"/>
            </a:xfrm>
            <a:prstGeom prst="roundRect">
              <a:avLst>
                <a:gd name="adj" fmla="val 9750"/>
              </a:avLst>
            </a:prstGeom>
            <a:gradFill rotWithShape="0">
              <a:gsLst>
                <a:gs pos="0">
                  <a:srgbClr val="3366FF"/>
                </a:gs>
                <a:gs pos="50000">
                  <a:srgbClr val="83A1FE"/>
                </a:gs>
                <a:gs pos="100000">
                  <a:srgbClr val="3366FF"/>
                </a:gs>
              </a:gsLst>
              <a:lin ang="5400000" scaled="1"/>
            </a:gradFill>
            <a:ln w="76320">
              <a:solidFill>
                <a:schemeClr val="bg2">
                  <a:lumMod val="40000"/>
                  <a:lumOff val="60000"/>
                </a:schemeClr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lIns="81720" tIns="40680" rIns="81720" bIns="40680" anchor="ctr"/>
            <a:lstStyle/>
            <a:p>
              <a:pPr algn="ctr" eaLnBrk="1" latinLnBrk="1" hangingPunct="1">
                <a:buClr>
                  <a:srgbClr val="FFFFFF"/>
                </a:buClr>
                <a:buFont typeface="현대둥근그라픽체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GB" sz="1600" dirty="0">
                  <a:solidFill>
                    <a:srgbClr val="FFFF66"/>
                  </a:solidFill>
                  <a:latin typeface="굴림" pitchFamily="50" charset="-127"/>
                  <a:ea typeface="굴림" pitchFamily="50" charset="-127"/>
                </a:rPr>
                <a:t>산소 농도가  인체에 미치는 영향</a:t>
              </a:r>
            </a:p>
          </p:txBody>
        </p:sp>
        <p:sp>
          <p:nvSpPr>
            <p:cNvPr id="23" name="AutoShape 42"/>
            <p:cNvSpPr>
              <a:spLocks noChangeArrowheads="1"/>
            </p:cNvSpPr>
            <p:nvPr/>
          </p:nvSpPr>
          <p:spPr bwMode="auto">
            <a:xfrm>
              <a:off x="2801910" y="1789242"/>
              <a:ext cx="5634038" cy="324040"/>
            </a:xfrm>
            <a:prstGeom prst="roundRect">
              <a:avLst>
                <a:gd name="adj" fmla="val 7106"/>
              </a:avLst>
            </a:prstGeom>
            <a:solidFill>
              <a:srgbClr val="FFFFFF"/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GB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가벼운 운동 후의 피로회복 효과 큼</a:t>
              </a:r>
              <a:r>
                <a:rPr kumimoji="0" lang="en-GB" altLang="ko-KR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(</a:t>
              </a:r>
              <a:r>
                <a:rPr kumimoji="0" lang="ko-KR" altLang="en-GB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단시간</a:t>
              </a:r>
              <a:r>
                <a:rPr kumimoji="0" lang="en-GB" altLang="ko-KR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)</a:t>
              </a:r>
            </a:p>
          </p:txBody>
        </p:sp>
        <p:sp>
          <p:nvSpPr>
            <p:cNvPr id="24" name="AutoShape 43"/>
            <p:cNvSpPr>
              <a:spLocks noChangeArrowheads="1"/>
            </p:cNvSpPr>
            <p:nvPr/>
          </p:nvSpPr>
          <p:spPr bwMode="auto">
            <a:xfrm>
              <a:off x="2801910" y="2173863"/>
              <a:ext cx="5634038" cy="324040"/>
            </a:xfrm>
            <a:prstGeom prst="roundRect">
              <a:avLst>
                <a:gd name="adj" fmla="val 7106"/>
              </a:avLst>
            </a:prstGeom>
            <a:solidFill>
              <a:srgbClr val="FFFFFF"/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GB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산소농도 증가에 따른 기억력 집중력 증가 </a:t>
              </a:r>
              <a:r>
                <a:rPr kumimoji="0" lang="en-GB" altLang="ko-KR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(</a:t>
              </a:r>
              <a:r>
                <a:rPr kumimoji="0" lang="ko-KR" altLang="en-GB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기억력 </a:t>
              </a:r>
              <a:r>
                <a:rPr kumimoji="0" lang="en-GB" altLang="ko-KR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30%</a:t>
              </a:r>
              <a:r>
                <a:rPr kumimoji="0" lang="ko-KR" altLang="en-GB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상승</a:t>
              </a:r>
              <a:r>
                <a:rPr kumimoji="0" lang="en-GB" altLang="ko-KR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)</a:t>
              </a:r>
            </a:p>
          </p:txBody>
        </p:sp>
        <p:sp>
          <p:nvSpPr>
            <p:cNvPr id="25" name="AutoShape 41"/>
            <p:cNvSpPr>
              <a:spLocks noChangeArrowheads="1"/>
            </p:cNvSpPr>
            <p:nvPr/>
          </p:nvSpPr>
          <p:spPr bwMode="auto">
            <a:xfrm>
              <a:off x="2797148" y="2555667"/>
              <a:ext cx="5665788" cy="324040"/>
            </a:xfrm>
            <a:prstGeom prst="roundRect">
              <a:avLst>
                <a:gd name="adj" fmla="val 7106"/>
              </a:avLst>
            </a:prstGeom>
            <a:ln w="28575">
              <a:noFill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GB" sz="1400" dirty="0">
                  <a:solidFill>
                    <a:srgbClr val="FF0000"/>
                  </a:solidFill>
                </a:rPr>
                <a:t>쾌적한 실내공간 및 피로회복</a:t>
              </a:r>
              <a:r>
                <a:rPr kumimoji="0" lang="en-GB" altLang="ko-KR" sz="1400" dirty="0">
                  <a:solidFill>
                    <a:srgbClr val="FF0000"/>
                  </a:solidFill>
                </a:rPr>
                <a:t>, </a:t>
              </a:r>
              <a:r>
                <a:rPr kumimoji="0" lang="ko-KR" altLang="en-GB" sz="1400" dirty="0">
                  <a:solidFill>
                    <a:srgbClr val="FF0000"/>
                  </a:solidFill>
                </a:rPr>
                <a:t>집중력이 최대가 되는 농도</a:t>
              </a:r>
              <a:r>
                <a:rPr kumimoji="0" lang="en-GB" altLang="ko-KR" sz="1400" dirty="0">
                  <a:solidFill>
                    <a:srgbClr val="FF0000"/>
                  </a:solidFill>
                </a:rPr>
                <a:t>(</a:t>
              </a:r>
              <a:r>
                <a:rPr kumimoji="0" lang="ko-KR" altLang="en-GB" sz="1400" dirty="0">
                  <a:solidFill>
                    <a:srgbClr val="FF0000"/>
                  </a:solidFill>
                </a:rPr>
                <a:t>단시간</a:t>
              </a:r>
              <a:r>
                <a:rPr kumimoji="0" lang="en-GB" altLang="ko-KR" sz="1400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26" name="AutoShape 44"/>
            <p:cNvSpPr>
              <a:spLocks noChangeArrowheads="1"/>
            </p:cNvSpPr>
            <p:nvPr/>
          </p:nvSpPr>
          <p:spPr bwMode="auto">
            <a:xfrm>
              <a:off x="2801910" y="2940288"/>
              <a:ext cx="5634038" cy="324040"/>
            </a:xfrm>
            <a:prstGeom prst="roundRect">
              <a:avLst>
                <a:gd name="adj" fmla="val 7106"/>
              </a:avLst>
            </a:prstGeom>
            <a:solidFill>
              <a:srgbClr val="CCFFFF">
                <a:alpha val="98999"/>
              </a:srgbClr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GB" sz="1400" dirty="0">
                  <a:solidFill>
                    <a:srgbClr val="C00000"/>
                  </a:solidFill>
                  <a:latin typeface="굴림" pitchFamily="50" charset="-127"/>
                  <a:ea typeface="굴림" pitchFamily="50" charset="-127"/>
                </a:rPr>
                <a:t>대기의 표준산소농도</a:t>
              </a:r>
            </a:p>
          </p:txBody>
        </p:sp>
        <p:sp>
          <p:nvSpPr>
            <p:cNvPr id="27" name="AutoShape 45"/>
            <p:cNvSpPr>
              <a:spLocks noChangeArrowheads="1"/>
            </p:cNvSpPr>
            <p:nvPr/>
          </p:nvSpPr>
          <p:spPr bwMode="auto">
            <a:xfrm>
              <a:off x="2801910" y="3323501"/>
              <a:ext cx="5622926" cy="324040"/>
            </a:xfrm>
            <a:prstGeom prst="roundRect">
              <a:avLst>
                <a:gd name="adj" fmla="val 7106"/>
              </a:avLst>
            </a:prstGeom>
            <a:solidFill>
              <a:srgbClr val="FFFFFF"/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GB" sz="14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건축기준법에 의한 </a:t>
              </a:r>
              <a:r>
                <a:rPr kumimoji="0" lang="ko-KR" altLang="en-GB" sz="1400" dirty="0" err="1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환기량의</a:t>
              </a:r>
              <a:r>
                <a:rPr kumimoji="0" lang="ko-KR" altLang="en-GB" sz="14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 기준치</a:t>
              </a:r>
            </a:p>
          </p:txBody>
        </p:sp>
        <p:sp>
          <p:nvSpPr>
            <p:cNvPr id="28" name="AutoShape 46"/>
            <p:cNvSpPr>
              <a:spLocks noChangeArrowheads="1"/>
            </p:cNvSpPr>
            <p:nvPr/>
          </p:nvSpPr>
          <p:spPr bwMode="auto">
            <a:xfrm>
              <a:off x="2801910" y="3706713"/>
              <a:ext cx="5622926" cy="324040"/>
            </a:xfrm>
            <a:prstGeom prst="roundRect">
              <a:avLst>
                <a:gd name="adj" fmla="val 7106"/>
              </a:avLst>
            </a:prstGeom>
            <a:solidFill>
              <a:srgbClr val="FFFFFF"/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GB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노동안전위생 기준 최저치</a:t>
              </a:r>
            </a:p>
          </p:txBody>
        </p:sp>
        <p:sp>
          <p:nvSpPr>
            <p:cNvPr id="29" name="AutoShape 47"/>
            <p:cNvSpPr>
              <a:spLocks noChangeArrowheads="1"/>
            </p:cNvSpPr>
            <p:nvPr/>
          </p:nvSpPr>
          <p:spPr bwMode="auto">
            <a:xfrm>
              <a:off x="2801910" y="4089926"/>
              <a:ext cx="5622926" cy="360671"/>
            </a:xfrm>
            <a:prstGeom prst="roundRect">
              <a:avLst>
                <a:gd name="adj" fmla="val 7106"/>
              </a:avLst>
            </a:prstGeom>
            <a:solidFill>
              <a:srgbClr val="FFFFFF"/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GB" sz="14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현기증 증상</a:t>
              </a:r>
              <a:r>
                <a:rPr kumimoji="0" lang="en-GB" altLang="ko-KR" sz="14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, </a:t>
              </a:r>
              <a:r>
                <a:rPr kumimoji="0" lang="ko-KR" altLang="en-GB" sz="14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호</a:t>
              </a:r>
              <a:r>
                <a:rPr kumimoji="0" lang="ko-KR" altLang="en-US" sz="14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흡</a:t>
              </a:r>
              <a:r>
                <a:rPr kumimoji="0" lang="ko-KR" altLang="en-GB" sz="14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 수 증가</a:t>
              </a:r>
            </a:p>
          </p:txBody>
        </p:sp>
        <p:sp>
          <p:nvSpPr>
            <p:cNvPr id="30" name="AutoShape 48"/>
            <p:cNvSpPr>
              <a:spLocks noChangeArrowheads="1"/>
            </p:cNvSpPr>
            <p:nvPr/>
          </p:nvSpPr>
          <p:spPr bwMode="auto">
            <a:xfrm>
              <a:off x="2801910" y="4537947"/>
              <a:ext cx="5622926" cy="319813"/>
            </a:xfrm>
            <a:prstGeom prst="roundRect">
              <a:avLst>
                <a:gd name="adj" fmla="val 7106"/>
              </a:avLst>
            </a:prstGeom>
            <a:solidFill>
              <a:srgbClr val="FFFFFF"/>
            </a:solidFill>
            <a:ln w="19080">
              <a:noFill/>
              <a:miter lim="800000"/>
              <a:headEnd/>
              <a:tailEnd/>
            </a:ln>
            <a:effectLst>
              <a:outerShdw dist="17819" dir="2700000" algn="ctr" rotWithShape="0">
                <a:srgbClr val="808080"/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lIns="81720" tIns="40680" rIns="81720" bIns="40680" anchor="ctr"/>
            <a:lstStyle/>
            <a:p>
              <a:pPr algn="ctr" eaLnBrk="1" latinLnBrk="1" hangingPunct="1">
                <a:buFont typeface="새굴림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GB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사망</a:t>
              </a:r>
            </a:p>
          </p:txBody>
        </p:sp>
        <p:pic>
          <p:nvPicPr>
            <p:cNvPr id="31" name="Picture 5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2910" y="1854050"/>
              <a:ext cx="1431925" cy="134124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</p:pic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0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48171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산소의 효능</a:t>
              </a:r>
              <a:r>
                <a:rPr lang="en-US" altLang="ko-KR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/</a:t>
              </a: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효과</a:t>
              </a:r>
            </a:p>
          </p:txBody>
        </p:sp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78497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81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83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85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88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90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9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95" name="Rectangle 2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pSp>
        <p:nvGrpSpPr>
          <p:cNvPr id="48144" name="그룹 38"/>
          <p:cNvGrpSpPr>
            <a:grpSpLocks/>
          </p:cNvGrpSpPr>
          <p:nvPr/>
        </p:nvGrpSpPr>
        <p:grpSpPr bwMode="auto">
          <a:xfrm>
            <a:off x="214313" y="1143000"/>
            <a:ext cx="8429625" cy="5500688"/>
            <a:chOff x="214313" y="1214422"/>
            <a:chExt cx="8429653" cy="5500703"/>
          </a:xfrm>
        </p:grpSpPr>
        <p:pic>
          <p:nvPicPr>
            <p:cNvPr id="48146" name="_x211048744" descr="EMB00001058bb5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313" y="1785938"/>
              <a:ext cx="1647825" cy="142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1928794" y="1785926"/>
              <a:ext cx="6715172" cy="141577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ko-KR" altLang="en-US" sz="1600" dirty="0">
                  <a:latin typeface="+mn-ea"/>
                  <a:ea typeface="+mn-ea"/>
                </a:rPr>
                <a:t> 각종 공해로 인체에 부족해진 산소를 보충</a:t>
              </a:r>
              <a:r>
                <a:rPr lang="en-US" altLang="ko-KR" sz="1600" dirty="0">
                  <a:latin typeface="+mn-ea"/>
                  <a:ea typeface="+mn-ea"/>
                </a:rPr>
                <a:t>.</a:t>
              </a:r>
            </a:p>
            <a:p>
              <a:pPr eaLnBrk="1" hangingPunct="1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en-US" altLang="ko-KR" sz="1600" dirty="0">
                  <a:latin typeface="+mn-ea"/>
                  <a:ea typeface="+mn-ea"/>
                </a:rPr>
                <a:t> </a:t>
              </a:r>
              <a:r>
                <a:rPr lang="ko-KR" altLang="en-US" sz="1600" dirty="0">
                  <a:latin typeface="+mn-ea"/>
                  <a:ea typeface="+mn-ea"/>
                </a:rPr>
                <a:t>소화기능을 돕고 신진대사를 증진시켜 건강한 삶을 유지</a:t>
              </a:r>
              <a:r>
                <a:rPr lang="en-US" altLang="ko-KR" sz="1600" dirty="0">
                  <a:latin typeface="+mn-ea"/>
                  <a:ea typeface="+mn-ea"/>
                </a:rPr>
                <a:t>.</a:t>
              </a:r>
              <a:endParaRPr lang="ko-KR" altLang="en-US" sz="1600" dirty="0">
                <a:latin typeface="+mn-ea"/>
                <a:ea typeface="+mn-ea"/>
              </a:endParaRPr>
            </a:p>
            <a:p>
              <a:pPr eaLnBrk="1" hangingPunct="1">
                <a:lnSpc>
                  <a:spcPct val="150000"/>
                </a:lnSpc>
                <a:defRPr/>
              </a:pPr>
              <a:r>
                <a:rPr lang="ko-KR" altLang="en-US" sz="1600" dirty="0">
                  <a:solidFill>
                    <a:srgbClr val="9900CC"/>
                  </a:solidFill>
                  <a:latin typeface="+mn-ea"/>
                  <a:ea typeface="+mn-ea"/>
                </a:rPr>
                <a:t>“</a:t>
              </a:r>
              <a:r>
                <a:rPr lang="ko-KR" altLang="en-US" sz="1600" dirty="0">
                  <a:solidFill>
                    <a:srgbClr val="9900CC"/>
                  </a:solidFill>
                </a:rPr>
                <a:t>산소는 고혈압 예방과 개선에 뚜렷한 효과가 있다”</a:t>
              </a:r>
            </a:p>
            <a:p>
              <a:pPr algn="r" eaLnBrk="1" hangingPunct="1">
                <a:defRPr/>
              </a:pPr>
              <a:r>
                <a:rPr lang="en-US" altLang="ko-KR" sz="1400" dirty="0">
                  <a:latin typeface="+mn-ea"/>
                  <a:ea typeface="+mn-ea"/>
                </a:rPr>
                <a:t>- </a:t>
              </a:r>
              <a:r>
                <a:rPr lang="ko-KR" altLang="en-US" sz="1400" dirty="0">
                  <a:latin typeface="+mn-ea"/>
                  <a:ea typeface="+mn-ea"/>
                </a:rPr>
                <a:t>일본 동경여자대학교 조교수 </a:t>
              </a:r>
              <a:r>
                <a:rPr lang="en-US" altLang="ko-KR" sz="1400" dirty="0">
                  <a:latin typeface="+mn-ea"/>
                  <a:ea typeface="+mn-ea"/>
                </a:rPr>
                <a:t>-</a:t>
              </a:r>
              <a:endParaRPr lang="ko-KR" altLang="en-US" sz="1400" dirty="0">
                <a:latin typeface="+mn-ea"/>
                <a:ea typeface="+mn-ea"/>
              </a:endParaRPr>
            </a:p>
          </p:txBody>
        </p:sp>
        <p:grpSp>
          <p:nvGrpSpPr>
            <p:cNvPr id="48150" name="그룹 37"/>
            <p:cNvGrpSpPr>
              <a:grpSpLocks/>
            </p:cNvGrpSpPr>
            <p:nvPr/>
          </p:nvGrpSpPr>
          <p:grpSpPr bwMode="auto">
            <a:xfrm>
              <a:off x="357158" y="1214422"/>
              <a:ext cx="2286000" cy="590566"/>
              <a:chOff x="357158" y="1214422"/>
              <a:chExt cx="2286000" cy="590566"/>
            </a:xfrm>
          </p:grpSpPr>
          <p:pic>
            <p:nvPicPr>
              <p:cNvPr id="48165" name="_x211048904" descr="EMB00001058bb5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1808" t="3644" r="2437" b="13361"/>
              <a:stretch>
                <a:fillRect/>
              </a:stretch>
            </p:blipFill>
            <p:spPr bwMode="auto">
              <a:xfrm>
                <a:off x="357158" y="1214422"/>
                <a:ext cx="2286000" cy="590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377" name="_x211050024"/>
              <p:cNvSpPr>
                <a:spLocks noChangeArrowheads="1"/>
              </p:cNvSpPr>
              <p:nvPr/>
            </p:nvSpPr>
            <p:spPr bwMode="auto">
              <a:xfrm>
                <a:off x="571501" y="1357297"/>
                <a:ext cx="1857382" cy="3571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latinLnBrk="1">
                  <a:defRPr/>
                </a:pPr>
                <a:r>
                  <a:rPr lang="ko-KR" dirty="0">
                    <a:solidFill>
                      <a:srgbClr val="FFFFFF"/>
                    </a:solidFill>
                    <a:latin typeface="+mj-ea"/>
                    <a:ea typeface="+mj-ea"/>
                  </a:rPr>
                  <a:t>신진대사 증진</a:t>
                </a:r>
                <a:endParaRPr lang="ko-KR" dirty="0">
                  <a:latin typeface="+mj-ea"/>
                  <a:ea typeface="+mj-ea"/>
                </a:endParaRPr>
              </a:p>
            </p:txBody>
          </p:sp>
        </p:grpSp>
        <p:sp>
          <p:nvSpPr>
            <p:cNvPr id="26" name="직사각형 25"/>
            <p:cNvSpPr/>
            <p:nvPr/>
          </p:nvSpPr>
          <p:spPr>
            <a:xfrm>
              <a:off x="1928794" y="3857628"/>
              <a:ext cx="6715172" cy="1046440"/>
            </a:xfrm>
            <a:prstGeom prst="rect">
              <a:avLst/>
            </a:prstGeom>
            <a:solidFill>
              <a:srgbClr val="FEF8E2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  <a:defRPr/>
              </a:pPr>
              <a:r>
                <a:rPr lang="ko-KR" altLang="en-US" sz="1600" dirty="0">
                  <a:latin typeface="+mn-ea"/>
                  <a:ea typeface="+mn-ea"/>
                </a:rPr>
                <a:t>운동시 피로 요소인 축적된 유산을 분해하는 능력이 탁월해 지구력 향상</a:t>
              </a:r>
              <a:r>
                <a:rPr lang="en-US" altLang="ko-KR" sz="1600" dirty="0">
                  <a:latin typeface="+mn-ea"/>
                  <a:ea typeface="+mn-ea"/>
                </a:rPr>
                <a:t>.  </a:t>
              </a:r>
              <a:r>
                <a:rPr lang="ko-KR" altLang="en-US" sz="1600" dirty="0">
                  <a:solidFill>
                    <a:srgbClr val="0000FF"/>
                  </a:solidFill>
                </a:rPr>
                <a:t>“천식</a:t>
              </a:r>
              <a:r>
                <a:rPr lang="en-US" altLang="ko-KR" sz="1600" dirty="0">
                  <a:solidFill>
                    <a:srgbClr val="0000FF"/>
                  </a:solidFill>
                </a:rPr>
                <a:t>, </a:t>
              </a:r>
              <a:r>
                <a:rPr lang="ko-KR" altLang="en-US" sz="1600" dirty="0">
                  <a:solidFill>
                    <a:srgbClr val="0000FF"/>
                  </a:solidFill>
                </a:rPr>
                <a:t>피로회복에 산소는 뚜렷한 효과가 있다”</a:t>
              </a:r>
            </a:p>
            <a:p>
              <a:pPr algn="r" eaLnBrk="1" hangingPunct="1">
                <a:defRPr/>
              </a:pPr>
              <a:r>
                <a:rPr lang="en-US" altLang="ko-KR" sz="1400" dirty="0">
                  <a:latin typeface="+mn-ea"/>
                  <a:ea typeface="+mn-ea"/>
                </a:rPr>
                <a:t>- </a:t>
              </a:r>
              <a:r>
                <a:rPr lang="ko-KR" altLang="en-US" sz="1400" dirty="0">
                  <a:latin typeface="+mn-ea"/>
                  <a:ea typeface="+mn-ea"/>
                </a:rPr>
                <a:t>일본 </a:t>
              </a:r>
              <a:r>
                <a:rPr lang="ko-KR" altLang="en-US" sz="1400" dirty="0" err="1">
                  <a:latin typeface="+mn-ea"/>
                  <a:ea typeface="+mn-ea"/>
                </a:rPr>
                <a:t>도리노몬병원</a:t>
              </a:r>
              <a:r>
                <a:rPr lang="ko-KR" altLang="en-US" sz="1400" dirty="0">
                  <a:latin typeface="+mn-ea"/>
                  <a:ea typeface="+mn-ea"/>
                </a:rPr>
                <a:t> </a:t>
              </a:r>
              <a:r>
                <a:rPr lang="ko-KR" altLang="en-US" sz="1400" dirty="0" err="1">
                  <a:latin typeface="+mn-ea"/>
                  <a:ea typeface="+mn-ea"/>
                </a:rPr>
                <a:t>호흡기과</a:t>
              </a:r>
              <a:r>
                <a:rPr lang="ko-KR" altLang="en-US" sz="1400" dirty="0">
                  <a:latin typeface="+mn-ea"/>
                  <a:ea typeface="+mn-ea"/>
                </a:rPr>
                <a:t> 부장 </a:t>
              </a:r>
              <a:r>
                <a:rPr lang="en-US" altLang="ko-KR" sz="1400" dirty="0">
                  <a:latin typeface="+mn-ea"/>
                  <a:ea typeface="+mn-ea"/>
                </a:rPr>
                <a:t>-</a:t>
              </a:r>
              <a:endParaRPr lang="ko-KR" altLang="en-US" sz="1400" dirty="0">
                <a:latin typeface="+mn-ea"/>
                <a:ea typeface="+mn-ea"/>
              </a:endParaRPr>
            </a:p>
          </p:txBody>
        </p:sp>
        <p:pic>
          <p:nvPicPr>
            <p:cNvPr id="48154" name="_x214102128" descr="EMB00001058bc3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75" y="4000500"/>
              <a:ext cx="1071563" cy="1071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55" name="_x214102208" descr="EMB00001058bc4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38" y="5767388"/>
              <a:ext cx="931862" cy="947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1928794" y="5643578"/>
              <a:ext cx="6715172" cy="1046440"/>
            </a:xfrm>
            <a:prstGeom prst="rect">
              <a:avLst/>
            </a:prstGeom>
            <a:solidFill>
              <a:srgbClr val="EFFFC1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  <a:defRPr/>
              </a:pPr>
              <a:r>
                <a:rPr lang="ko-KR" altLang="en-US" sz="1600" dirty="0">
                  <a:latin typeface="+mn-ea"/>
                  <a:ea typeface="+mn-ea"/>
                </a:rPr>
                <a:t>임산부의 건강한 출산과 태아의 지능 발달을 촉진</a:t>
              </a:r>
              <a:r>
                <a:rPr lang="en-US" altLang="ko-KR" sz="1600" dirty="0">
                  <a:latin typeface="+mn-ea"/>
                  <a:ea typeface="+mn-ea"/>
                </a:rPr>
                <a:t>.</a:t>
              </a:r>
              <a:endParaRPr lang="ko-KR" altLang="en-US" sz="1600" dirty="0">
                <a:latin typeface="+mn-ea"/>
                <a:ea typeface="+mn-ea"/>
              </a:endParaRPr>
            </a:p>
            <a:p>
              <a:pPr eaLnBrk="1" hangingPunct="1">
                <a:lnSpc>
                  <a:spcPct val="150000"/>
                </a:lnSpc>
                <a:defRPr/>
              </a:pPr>
              <a:r>
                <a:rPr lang="ko-KR" altLang="en-US" sz="1600" b="0" dirty="0">
                  <a:solidFill>
                    <a:srgbClr val="FF0000"/>
                  </a:solidFill>
                </a:rPr>
                <a:t>“충분한 산소의 공급이 태아의 지능지수 </a:t>
              </a:r>
              <a:r>
                <a:rPr lang="en-US" altLang="ko-KR" sz="1600" b="0" dirty="0">
                  <a:solidFill>
                    <a:srgbClr val="FF0000"/>
                  </a:solidFill>
                </a:rPr>
                <a:t>52%</a:t>
              </a:r>
              <a:r>
                <a:rPr lang="ko-KR" altLang="en-US" sz="1600" b="0" dirty="0">
                  <a:solidFill>
                    <a:srgbClr val="FF0000"/>
                  </a:solidFill>
                </a:rPr>
                <a:t>를 결정한다”</a:t>
              </a:r>
            </a:p>
            <a:p>
              <a:pPr algn="r" eaLnBrk="1" hangingPunct="1">
                <a:defRPr/>
              </a:pPr>
              <a:r>
                <a:rPr lang="en-US" altLang="ko-KR" sz="1400" dirty="0">
                  <a:latin typeface="+mn-ea"/>
                  <a:ea typeface="+mn-ea"/>
                </a:rPr>
                <a:t>- </a:t>
              </a:r>
              <a:r>
                <a:rPr lang="ko-KR" altLang="en-US" sz="1400" dirty="0">
                  <a:latin typeface="+mn-ea"/>
                  <a:ea typeface="+mn-ea"/>
                </a:rPr>
                <a:t>미국 </a:t>
              </a:r>
              <a:r>
                <a:rPr lang="ko-KR" altLang="en-US" sz="1400" dirty="0" err="1">
                  <a:latin typeface="+mn-ea"/>
                  <a:ea typeface="+mn-ea"/>
                </a:rPr>
                <a:t>피츠버그대학</a:t>
              </a:r>
              <a:r>
                <a:rPr lang="ko-KR" altLang="en-US" sz="1400" dirty="0">
                  <a:latin typeface="+mn-ea"/>
                  <a:ea typeface="+mn-ea"/>
                </a:rPr>
                <a:t> 연구결과 </a:t>
              </a:r>
              <a:r>
                <a:rPr lang="en-US" altLang="ko-KR" sz="1400" dirty="0">
                  <a:latin typeface="+mn-ea"/>
                  <a:ea typeface="+mn-ea"/>
                </a:rPr>
                <a:t>-</a:t>
              </a:r>
              <a:endParaRPr lang="ko-KR" altLang="en-US" sz="1400" dirty="0">
                <a:latin typeface="+mn-ea"/>
                <a:ea typeface="+mn-ea"/>
              </a:endParaRPr>
            </a:p>
          </p:txBody>
        </p:sp>
        <p:grpSp>
          <p:nvGrpSpPr>
            <p:cNvPr id="48159" name="그룹 33"/>
            <p:cNvGrpSpPr>
              <a:grpSpLocks/>
            </p:cNvGrpSpPr>
            <p:nvPr/>
          </p:nvGrpSpPr>
          <p:grpSpPr bwMode="auto">
            <a:xfrm>
              <a:off x="357158" y="5072074"/>
              <a:ext cx="2286000" cy="571500"/>
              <a:chOff x="428596" y="5072074"/>
              <a:chExt cx="2286016" cy="571504"/>
            </a:xfrm>
          </p:grpSpPr>
          <p:pic>
            <p:nvPicPr>
              <p:cNvPr id="48163" name="_x214102208" descr="EMB00001058bc41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1585" t="6496" r="2097" b="16891"/>
              <a:stretch>
                <a:fillRect/>
              </a:stretch>
            </p:blipFill>
            <p:spPr bwMode="auto">
              <a:xfrm>
                <a:off x="428596" y="5072074"/>
                <a:ext cx="2286016" cy="571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391" name="_x214103328"/>
              <p:cNvSpPr>
                <a:spLocks noChangeArrowheads="1"/>
              </p:cNvSpPr>
              <p:nvPr/>
            </p:nvSpPr>
            <p:spPr bwMode="auto">
              <a:xfrm>
                <a:off x="571503" y="5214934"/>
                <a:ext cx="1928832" cy="357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latinLnBrk="1">
                  <a:defRPr/>
                </a:pPr>
                <a:r>
                  <a:rPr lang="ko-KR" dirty="0">
                    <a:solidFill>
                      <a:srgbClr val="FFFFFF"/>
                    </a:solidFill>
                    <a:latin typeface="+mn-ea"/>
                    <a:ea typeface="+mn-ea"/>
                  </a:rPr>
                  <a:t>임산부와 태아</a:t>
                </a:r>
                <a:endParaRPr lang="ko-KR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48160" name="그룹 26"/>
            <p:cNvGrpSpPr>
              <a:grpSpLocks/>
            </p:cNvGrpSpPr>
            <p:nvPr/>
          </p:nvGrpSpPr>
          <p:grpSpPr bwMode="auto">
            <a:xfrm>
              <a:off x="357158" y="3286124"/>
              <a:ext cx="2286000" cy="593725"/>
              <a:chOff x="357158" y="3214686"/>
              <a:chExt cx="2286016" cy="593727"/>
            </a:xfrm>
          </p:grpSpPr>
          <p:pic>
            <p:nvPicPr>
              <p:cNvPr id="48161" name="_x211047864" descr="EMB00001058bb70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1991" t="5055" r="3302" b="14011"/>
              <a:stretch>
                <a:fillRect/>
              </a:stretch>
            </p:blipFill>
            <p:spPr bwMode="auto">
              <a:xfrm>
                <a:off x="357158" y="3214686"/>
                <a:ext cx="2286016" cy="593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384" name="_x207982216"/>
              <p:cNvSpPr>
                <a:spLocks noChangeArrowheads="1"/>
              </p:cNvSpPr>
              <p:nvPr/>
            </p:nvSpPr>
            <p:spPr bwMode="auto">
              <a:xfrm>
                <a:off x="642941" y="3286115"/>
                <a:ext cx="1870095" cy="4841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latinLnBrk="1">
                  <a:defRPr/>
                </a:pPr>
                <a:r>
                  <a:rPr lang="ko-KR" dirty="0">
                    <a:solidFill>
                      <a:srgbClr val="FFFFFF"/>
                    </a:solidFill>
                    <a:latin typeface="+mn-ea"/>
                    <a:ea typeface="+mn-ea"/>
                  </a:rPr>
                  <a:t>체력회복 기능</a:t>
                </a:r>
                <a:endParaRPr lang="ko-KR" dirty="0">
                  <a:latin typeface="+mn-ea"/>
                  <a:ea typeface="+mn-ea"/>
                </a:endParaRPr>
              </a:p>
            </p:txBody>
          </p:sp>
        </p:grpSp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50233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산소의 효능</a:t>
              </a:r>
              <a:r>
                <a:rPr lang="en-US" altLang="ko-KR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/</a:t>
              </a: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효과</a:t>
              </a:r>
            </a:p>
          </p:txBody>
        </p:sp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78497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81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83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85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88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90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9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95" name="Rectangle 2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2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2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28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30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32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34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pSp>
        <p:nvGrpSpPr>
          <p:cNvPr id="50201" name="그룹 48"/>
          <p:cNvGrpSpPr>
            <a:grpSpLocks/>
          </p:cNvGrpSpPr>
          <p:nvPr/>
        </p:nvGrpSpPr>
        <p:grpSpPr bwMode="auto">
          <a:xfrm>
            <a:off x="357188" y="1143000"/>
            <a:ext cx="8286750" cy="5507038"/>
            <a:chOff x="357188" y="1143000"/>
            <a:chExt cx="8286750" cy="5507038"/>
          </a:xfrm>
        </p:grpSpPr>
        <p:grpSp>
          <p:nvGrpSpPr>
            <p:cNvPr id="50203" name="그룹 49"/>
            <p:cNvGrpSpPr>
              <a:grpSpLocks/>
            </p:cNvGrpSpPr>
            <p:nvPr/>
          </p:nvGrpSpPr>
          <p:grpSpPr bwMode="auto">
            <a:xfrm>
              <a:off x="357188" y="1143000"/>
              <a:ext cx="8286750" cy="1735138"/>
              <a:chOff x="357188" y="1143000"/>
              <a:chExt cx="8286720" cy="1735738"/>
            </a:xfrm>
          </p:grpSpPr>
          <p:grpSp>
            <p:nvGrpSpPr>
              <p:cNvPr id="50221" name="그룹 39"/>
              <p:cNvGrpSpPr>
                <a:grpSpLocks/>
              </p:cNvGrpSpPr>
              <p:nvPr/>
            </p:nvGrpSpPr>
            <p:grpSpPr bwMode="auto">
              <a:xfrm>
                <a:off x="357188" y="1143000"/>
                <a:ext cx="2286000" cy="571456"/>
                <a:chOff x="428596" y="1214422"/>
                <a:chExt cx="2286016" cy="571504"/>
              </a:xfrm>
            </p:grpSpPr>
            <p:pic>
              <p:nvPicPr>
                <p:cNvPr id="50227" name="_x211051384" descr="EMB00001058bd96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 l="2151" r="2145" b="15027"/>
                <a:stretch>
                  <a:fillRect/>
                </a:stretch>
              </p:blipFill>
              <p:spPr bwMode="auto">
                <a:xfrm>
                  <a:off x="428596" y="1214422"/>
                  <a:ext cx="2286016" cy="5715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8377" name="_x211050024"/>
                <p:cNvSpPr>
                  <a:spLocks noChangeArrowheads="1"/>
                </p:cNvSpPr>
                <p:nvPr/>
              </p:nvSpPr>
              <p:spPr bwMode="auto">
                <a:xfrm>
                  <a:off x="642909" y="1357359"/>
                  <a:ext cx="1857381" cy="2858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 latinLnBrk="1">
                    <a:defRPr/>
                  </a:pPr>
                  <a:r>
                    <a:rPr lang="ko-KR" altLang="en-US" dirty="0">
                      <a:solidFill>
                        <a:srgbClr val="FFFFFF"/>
                      </a:solidFill>
                      <a:latin typeface="+mj-ea"/>
                      <a:ea typeface="+mj-ea"/>
                    </a:rPr>
                    <a:t>두뇌활동 </a:t>
                  </a:r>
                  <a:r>
                    <a:rPr lang="ko-KR" dirty="0">
                      <a:solidFill>
                        <a:srgbClr val="FFFFFF"/>
                      </a:solidFill>
                      <a:latin typeface="+mj-ea"/>
                      <a:ea typeface="+mj-ea"/>
                    </a:rPr>
                    <a:t>증진</a:t>
                  </a:r>
                  <a:endParaRPr lang="ko-KR" dirty="0"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50222" name="그룹 59"/>
              <p:cNvGrpSpPr>
                <a:grpSpLocks/>
              </p:cNvGrpSpPr>
              <p:nvPr/>
            </p:nvGrpSpPr>
            <p:grpSpPr bwMode="auto">
              <a:xfrm>
                <a:off x="571501" y="1714456"/>
                <a:ext cx="8072407" cy="1164282"/>
                <a:chOff x="571472" y="1714488"/>
                <a:chExt cx="8072463" cy="1164381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1928763" y="1714488"/>
                  <a:ext cx="6715172" cy="1154162"/>
                </a:xfrm>
                <a:prstGeom prst="rect">
                  <a:avLst/>
                </a:prstGeom>
                <a:solidFill>
                  <a:srgbClr val="E7FCFF"/>
                </a:solidFill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>
                  <a:spAutoFit/>
                </a:bodyPr>
                <a:lstStyle/>
                <a:p>
                  <a:pPr eaLnBrk="1" latinLnBrk="1" hangingPunct="1">
                    <a:lnSpc>
                      <a:spcPct val="150000"/>
                    </a:lnSpc>
                    <a:defRPr/>
                  </a:pPr>
                  <a:r>
                    <a:rPr lang="ko-KR" altLang="en-US" sz="1600" dirty="0">
                      <a:latin typeface="+mn-ea"/>
                      <a:ea typeface="+mn-ea"/>
                    </a:rPr>
                    <a:t>두뇌 활동에 필요한 산소를 충분히 공급</a:t>
                  </a:r>
                  <a:r>
                    <a:rPr lang="en-US" altLang="ko-KR" sz="1600" dirty="0">
                      <a:latin typeface="+mn-ea"/>
                      <a:ea typeface="+mn-ea"/>
                    </a:rPr>
                    <a:t>, </a:t>
                  </a:r>
                  <a:r>
                    <a:rPr lang="ko-KR" altLang="en-US" sz="1600" dirty="0">
                      <a:latin typeface="+mn-ea"/>
                      <a:ea typeface="+mn-ea"/>
                    </a:rPr>
                    <a:t>집중력</a:t>
                  </a:r>
                  <a:r>
                    <a:rPr lang="en-US" altLang="ko-KR" sz="1600" dirty="0">
                      <a:latin typeface="+mn-ea"/>
                      <a:ea typeface="+mn-ea"/>
                    </a:rPr>
                    <a:t>/</a:t>
                  </a:r>
                  <a:r>
                    <a:rPr lang="ko-KR" altLang="en-US" sz="1600" dirty="0">
                      <a:latin typeface="+mn-ea"/>
                      <a:ea typeface="+mn-ea"/>
                    </a:rPr>
                    <a:t>사고력</a:t>
                  </a:r>
                  <a:r>
                    <a:rPr lang="en-US" altLang="ko-KR" sz="1600" dirty="0">
                      <a:latin typeface="+mn-ea"/>
                      <a:ea typeface="+mn-ea"/>
                    </a:rPr>
                    <a:t>,</a:t>
                  </a:r>
                  <a:r>
                    <a:rPr lang="ko-KR" altLang="en-US" sz="1600" dirty="0">
                      <a:latin typeface="+mn-ea"/>
                      <a:ea typeface="+mn-ea"/>
                    </a:rPr>
                    <a:t> 기억력을 향상</a:t>
                  </a:r>
                  <a:r>
                    <a:rPr lang="en-US" altLang="ko-KR" sz="1600" dirty="0">
                      <a:latin typeface="+mn-ea"/>
                      <a:ea typeface="+mn-ea"/>
                    </a:rPr>
                    <a:t>.</a:t>
                  </a:r>
                </a:p>
                <a:p>
                  <a:pPr eaLnBrk="1" latinLnBrk="1" hangingPunct="1">
                    <a:lnSpc>
                      <a:spcPct val="150000"/>
                    </a:lnSpc>
                    <a:defRPr/>
                  </a:pPr>
                  <a:r>
                    <a:rPr lang="ko-KR" altLang="en-US" sz="1600" dirty="0">
                      <a:solidFill>
                        <a:srgbClr val="00B050"/>
                      </a:solidFill>
                    </a:rPr>
                    <a:t>“고농도 산소를 흡입하면 </a:t>
                  </a:r>
                  <a:r>
                    <a:rPr lang="en-US" altLang="ko-KR" sz="1600" dirty="0">
                      <a:solidFill>
                        <a:srgbClr val="00B050"/>
                      </a:solidFill>
                    </a:rPr>
                    <a:t>20%</a:t>
                  </a:r>
                  <a:r>
                    <a:rPr lang="ko-KR" altLang="en-US" sz="1600" dirty="0">
                      <a:solidFill>
                        <a:srgbClr val="00B050"/>
                      </a:solidFill>
                    </a:rPr>
                    <a:t>이상 기억력을 증진”</a:t>
                  </a:r>
                  <a:endParaRPr lang="en-US" altLang="ko-KR" sz="1600" dirty="0">
                    <a:solidFill>
                      <a:srgbClr val="00B050"/>
                    </a:solidFill>
                  </a:endParaRPr>
                </a:p>
                <a:p>
                  <a:pPr algn="r" eaLnBrk="1" hangingPunct="1">
                    <a:lnSpc>
                      <a:spcPct val="150000"/>
                    </a:lnSpc>
                    <a:defRPr/>
                  </a:pPr>
                  <a:r>
                    <a:rPr lang="en-US" altLang="ko-KR" sz="1400" dirty="0">
                      <a:latin typeface="+mn-ea"/>
                      <a:ea typeface="+mn-ea"/>
                    </a:rPr>
                    <a:t>- </a:t>
                  </a:r>
                  <a:r>
                    <a:rPr lang="ko-KR" altLang="en-US" sz="1400" dirty="0">
                      <a:latin typeface="+mn-ea"/>
                      <a:ea typeface="+mn-ea"/>
                    </a:rPr>
                    <a:t>영국 </a:t>
                  </a:r>
                  <a:r>
                    <a:rPr lang="ko-KR" altLang="en-US" sz="1400" dirty="0" err="1">
                      <a:latin typeface="+mn-ea"/>
                      <a:ea typeface="+mn-ea"/>
                    </a:rPr>
                    <a:t>노섬브리아대학</a:t>
                  </a:r>
                  <a:r>
                    <a:rPr lang="ko-KR" altLang="en-US" sz="1400" dirty="0">
                      <a:latin typeface="+mn-ea"/>
                      <a:ea typeface="+mn-ea"/>
                    </a:rPr>
                    <a:t> 인체인식신경과  연구소 </a:t>
                  </a:r>
                  <a:r>
                    <a:rPr lang="en-US" altLang="ko-KR" sz="1400" dirty="0">
                      <a:latin typeface="+mn-ea"/>
                      <a:ea typeface="+mn-ea"/>
                    </a:rPr>
                    <a:t>-</a:t>
                  </a:r>
                  <a:endParaRPr lang="ko-KR" altLang="en-US" sz="1400" dirty="0">
                    <a:latin typeface="+mn-ea"/>
                    <a:ea typeface="+mn-ea"/>
                  </a:endParaRPr>
                </a:p>
              </p:txBody>
            </p:sp>
            <p:pic>
              <p:nvPicPr>
                <p:cNvPr id="50226" name="_x211050264" descr="EMB00001058bd99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1472" y="1714488"/>
                  <a:ext cx="1071570" cy="11643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50204" name="그룹 58"/>
            <p:cNvGrpSpPr>
              <a:grpSpLocks/>
            </p:cNvGrpSpPr>
            <p:nvPr/>
          </p:nvGrpSpPr>
          <p:grpSpPr bwMode="auto">
            <a:xfrm>
              <a:off x="357188" y="2857500"/>
              <a:ext cx="8286750" cy="1806575"/>
              <a:chOff x="357158" y="2928934"/>
              <a:chExt cx="8286808" cy="1807526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1928794" y="3571876"/>
                <a:ext cx="6715172" cy="1164584"/>
              </a:xfrm>
              <a:prstGeom prst="rect">
                <a:avLst/>
              </a:prstGeom>
              <a:solidFill>
                <a:srgbClr val="FAD7FD"/>
              </a:solidFill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>
                <a:spAutoFit/>
              </a:bodyPr>
              <a:lstStyle/>
              <a:p>
                <a:pPr eaLnBrk="1" latinLnBrk="1" hangingPunct="1">
                  <a:lnSpc>
                    <a:spcPct val="150000"/>
                  </a:lnSpc>
                  <a:defRPr/>
                </a:pPr>
                <a:r>
                  <a:rPr lang="ko-KR" altLang="en-US" sz="1600" dirty="0">
                    <a:solidFill>
                      <a:srgbClr val="0070C0"/>
                    </a:solidFill>
                  </a:rPr>
                  <a:t>산소부족이 암 등 심각한 질병의 원인이 된다</a:t>
                </a:r>
                <a:r>
                  <a:rPr lang="en-US" altLang="ko-KR" sz="1600" dirty="0">
                    <a:solidFill>
                      <a:srgbClr val="0070C0"/>
                    </a:solidFill>
                  </a:rPr>
                  <a:t>.</a:t>
                </a:r>
                <a:endParaRPr lang="ko-KR" altLang="en-US" sz="1600" dirty="0">
                  <a:solidFill>
                    <a:srgbClr val="0070C0"/>
                  </a:solidFill>
                </a:endParaRPr>
              </a:p>
              <a:p>
                <a:pPr algn="r" eaLnBrk="1" hangingPunct="1">
                  <a:lnSpc>
                    <a:spcPct val="150000"/>
                  </a:lnSpc>
                  <a:defRPr/>
                </a:pPr>
                <a:r>
                  <a:rPr lang="en-US" altLang="ko-KR" sz="1600" dirty="0">
                    <a:latin typeface="+mn-ea"/>
                    <a:ea typeface="+mn-ea"/>
                  </a:rPr>
                  <a:t>-</a:t>
                </a:r>
                <a:r>
                  <a:rPr lang="ko-KR" altLang="en-US" sz="1600" dirty="0">
                    <a:latin typeface="+mn-ea"/>
                    <a:ea typeface="+mn-ea"/>
                  </a:rPr>
                  <a:t>오토 </a:t>
                </a:r>
                <a:r>
                  <a:rPr lang="ko-KR" altLang="en-US" sz="1600" dirty="0" err="1">
                    <a:latin typeface="+mn-ea"/>
                    <a:ea typeface="+mn-ea"/>
                  </a:rPr>
                  <a:t>바르부르크</a:t>
                </a:r>
                <a:r>
                  <a:rPr lang="en-US" altLang="ko-KR" sz="1600" dirty="0">
                    <a:latin typeface="+mn-ea"/>
                    <a:ea typeface="+mn-ea"/>
                  </a:rPr>
                  <a:t>(</a:t>
                </a:r>
                <a:r>
                  <a:rPr lang="ko-KR" altLang="en-US" sz="1600" dirty="0">
                    <a:latin typeface="+mn-ea"/>
                    <a:ea typeface="+mn-ea"/>
                  </a:rPr>
                  <a:t>노벨 의학상 </a:t>
                </a:r>
                <a:r>
                  <a:rPr lang="en-US" altLang="ko-KR" sz="1600" dirty="0">
                    <a:latin typeface="+mn-ea"/>
                    <a:ea typeface="+mn-ea"/>
                  </a:rPr>
                  <a:t>1931)-</a:t>
                </a:r>
                <a:endParaRPr lang="ko-KR" altLang="en-US" sz="1600" dirty="0">
                  <a:latin typeface="+mn-ea"/>
                  <a:ea typeface="+mn-ea"/>
                </a:endParaRPr>
              </a:p>
              <a:p>
                <a:pPr eaLnBrk="1" latinLnBrk="1" hangingPunct="1">
                  <a:lnSpc>
                    <a:spcPct val="150000"/>
                  </a:lnSpc>
                  <a:defRPr/>
                </a:pPr>
                <a:r>
                  <a:rPr lang="ko-KR" altLang="en-US" sz="1600" b="0" dirty="0">
                    <a:solidFill>
                      <a:srgbClr val="AF08BC"/>
                    </a:solidFill>
                  </a:rPr>
                  <a:t>뇌에 공급되는 산소부족이 코 골이 원인이 된다</a:t>
                </a:r>
                <a:r>
                  <a:rPr lang="en-US" altLang="ko-KR" sz="1600" b="0" dirty="0">
                    <a:solidFill>
                      <a:srgbClr val="AF08BC"/>
                    </a:solidFill>
                  </a:rPr>
                  <a:t>.           </a:t>
                </a:r>
                <a:r>
                  <a:rPr lang="en-US" altLang="ko-KR" sz="1400" dirty="0">
                    <a:latin typeface="+mn-ea"/>
                    <a:ea typeface="+mn-ea"/>
                  </a:rPr>
                  <a:t>- </a:t>
                </a:r>
                <a:r>
                  <a:rPr lang="ko-KR" altLang="en-US" sz="1400" dirty="0" err="1">
                    <a:latin typeface="+mn-ea"/>
                    <a:ea typeface="+mn-ea"/>
                  </a:rPr>
                  <a:t>코비</a:t>
                </a:r>
                <a:r>
                  <a:rPr lang="ko-KR" altLang="en-US" sz="1400" dirty="0">
                    <a:latin typeface="+mn-ea"/>
                    <a:ea typeface="+mn-ea"/>
                  </a:rPr>
                  <a:t> 한의원</a:t>
                </a:r>
                <a:r>
                  <a:rPr lang="en-US" altLang="ko-KR" sz="1400" dirty="0">
                    <a:latin typeface="+mn-ea"/>
                    <a:ea typeface="+mn-ea"/>
                  </a:rPr>
                  <a:t>-</a:t>
                </a:r>
                <a:endParaRPr lang="ko-KR" altLang="en-US" sz="1400" dirty="0">
                  <a:latin typeface="+mn-ea"/>
                  <a:ea typeface="+mn-ea"/>
                </a:endParaRPr>
              </a:p>
            </p:txBody>
          </p:sp>
          <p:grpSp>
            <p:nvGrpSpPr>
              <p:cNvPr id="50217" name="그룹 45"/>
              <p:cNvGrpSpPr>
                <a:grpSpLocks/>
              </p:cNvGrpSpPr>
              <p:nvPr/>
            </p:nvGrpSpPr>
            <p:grpSpPr bwMode="auto">
              <a:xfrm>
                <a:off x="357158" y="2928934"/>
                <a:ext cx="2286016" cy="642942"/>
                <a:chOff x="357158" y="2928934"/>
                <a:chExt cx="2286016" cy="642942"/>
              </a:xfrm>
            </p:grpSpPr>
            <p:pic>
              <p:nvPicPr>
                <p:cNvPr id="50219" name="_x211050904" descr="EMB00001058bd9e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 l="2454" r="2454" b="15027"/>
                <a:stretch>
                  <a:fillRect/>
                </a:stretch>
              </p:blipFill>
              <p:spPr bwMode="auto">
                <a:xfrm>
                  <a:off x="357158" y="2928934"/>
                  <a:ext cx="2286016" cy="6429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8384" name="_x207982216"/>
                <p:cNvSpPr>
                  <a:spLocks noChangeArrowheads="1"/>
                </p:cNvSpPr>
                <p:nvPr/>
              </p:nvSpPr>
              <p:spPr bwMode="auto">
                <a:xfrm>
                  <a:off x="428595" y="3071884"/>
                  <a:ext cx="2143140" cy="4288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 latinLnBrk="1">
                    <a:defRPr/>
                  </a:pPr>
                  <a:r>
                    <a:rPr lang="ko-KR" altLang="en-US" spc="-150" dirty="0">
                      <a:solidFill>
                        <a:srgbClr val="FFFFFF"/>
                      </a:solidFill>
                      <a:latin typeface="+mn-ea"/>
                      <a:ea typeface="+mn-ea"/>
                    </a:rPr>
                    <a:t>암</a:t>
                  </a:r>
                  <a:r>
                    <a:rPr lang="en-US" altLang="ko-KR" spc="-150" dirty="0">
                      <a:solidFill>
                        <a:srgbClr val="FFFFFF"/>
                      </a:solidFill>
                      <a:latin typeface="+mn-ea"/>
                      <a:ea typeface="+mn-ea"/>
                    </a:rPr>
                    <a:t>,</a:t>
                  </a:r>
                  <a:r>
                    <a:rPr lang="ko-KR" altLang="en-US" spc="-150" dirty="0">
                      <a:solidFill>
                        <a:srgbClr val="FFFFFF"/>
                      </a:solidFill>
                      <a:latin typeface="+mn-ea"/>
                      <a:ea typeface="+mn-ea"/>
                    </a:rPr>
                    <a:t>질병</a:t>
                  </a:r>
                  <a:r>
                    <a:rPr lang="en-US" altLang="ko-KR" spc="-150" dirty="0">
                      <a:solidFill>
                        <a:srgbClr val="FFFFFF"/>
                      </a:solidFill>
                      <a:latin typeface="+mn-ea"/>
                      <a:ea typeface="+mn-ea"/>
                    </a:rPr>
                    <a:t>, </a:t>
                  </a:r>
                  <a:r>
                    <a:rPr lang="ko-KR" altLang="en-US" spc="-150" dirty="0">
                      <a:solidFill>
                        <a:srgbClr val="FFFFFF"/>
                      </a:solidFill>
                      <a:latin typeface="+mn-ea"/>
                      <a:ea typeface="+mn-ea"/>
                    </a:rPr>
                    <a:t>코 골이 예방</a:t>
                  </a:r>
                  <a:endParaRPr lang="ko-KR" spc="-150" dirty="0">
                    <a:latin typeface="+mn-ea"/>
                    <a:ea typeface="+mn-ea"/>
                  </a:endParaRPr>
                </a:p>
              </p:txBody>
            </p:sp>
          </p:grpSp>
          <p:pic>
            <p:nvPicPr>
              <p:cNvPr id="50218" name="_x211051144" descr="EMB00001058bda1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472" y="3714752"/>
                <a:ext cx="1134328" cy="1000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0205" name="그룹 62"/>
            <p:cNvGrpSpPr>
              <a:grpSpLocks/>
            </p:cNvGrpSpPr>
            <p:nvPr/>
          </p:nvGrpSpPr>
          <p:grpSpPr bwMode="auto">
            <a:xfrm>
              <a:off x="357188" y="4786313"/>
              <a:ext cx="8286750" cy="1863725"/>
              <a:chOff x="357158" y="4786322"/>
              <a:chExt cx="8286808" cy="1864166"/>
            </a:xfrm>
          </p:grpSpPr>
          <p:grpSp>
            <p:nvGrpSpPr>
              <p:cNvPr id="50206" name="그룹 57"/>
              <p:cNvGrpSpPr>
                <a:grpSpLocks/>
              </p:cNvGrpSpPr>
              <p:nvPr/>
            </p:nvGrpSpPr>
            <p:grpSpPr bwMode="auto">
              <a:xfrm>
                <a:off x="357158" y="4786322"/>
                <a:ext cx="8286808" cy="1864166"/>
                <a:chOff x="357158" y="5000636"/>
                <a:chExt cx="8286808" cy="1864166"/>
              </a:xfrm>
            </p:grpSpPr>
            <p:sp>
              <p:nvSpPr>
                <p:cNvPr id="37" name="직사각형 36"/>
                <p:cNvSpPr/>
                <p:nvPr/>
              </p:nvSpPr>
              <p:spPr>
                <a:xfrm>
                  <a:off x="1928794" y="5572140"/>
                  <a:ext cx="6715172" cy="1292662"/>
                </a:xfrm>
                <a:prstGeom prst="rect">
                  <a:avLst/>
                </a:prstGeom>
                <a:solidFill>
                  <a:srgbClr val="EFFFC1"/>
                </a:solidFill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>
                  <a:spAutoFit/>
                </a:bodyPr>
                <a:lstStyle/>
                <a:p>
                  <a:pPr eaLnBrk="1" hangingPunct="1">
                    <a:lnSpc>
                      <a:spcPct val="150000"/>
                    </a:lnSpc>
                    <a:buFont typeface="Arial" pitchFamily="34" charset="0"/>
                    <a:buChar char="•"/>
                    <a:defRPr/>
                  </a:pPr>
                  <a:r>
                    <a:rPr lang="ko-KR" altLang="en-US" sz="1600" dirty="0">
                      <a:latin typeface="+mn-ea"/>
                      <a:ea typeface="+mn-ea"/>
                    </a:rPr>
                    <a:t> 각종 세균과 바이러스에 대한 신체 저항력을 증가</a:t>
                  </a:r>
                  <a:r>
                    <a:rPr lang="en-US" altLang="ko-KR" sz="1600" dirty="0">
                      <a:latin typeface="+mn-ea"/>
                      <a:ea typeface="+mn-ea"/>
                    </a:rPr>
                    <a:t> </a:t>
                  </a:r>
                  <a:r>
                    <a:rPr lang="en-US" altLang="ko-KR" sz="1600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-&gt; </a:t>
                  </a:r>
                  <a:r>
                    <a:rPr lang="ko-KR" altLang="en-US" sz="1600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면역력 증가</a:t>
                  </a:r>
                  <a:endParaRPr lang="en-US" altLang="ko-KR" sz="1600" dirty="0">
                    <a:solidFill>
                      <a:srgbClr val="0000FF"/>
                    </a:solidFill>
                    <a:latin typeface="+mn-ea"/>
                    <a:ea typeface="+mn-ea"/>
                  </a:endParaRPr>
                </a:p>
                <a:p>
                  <a:pPr eaLnBrk="1" hangingPunct="1">
                    <a:lnSpc>
                      <a:spcPct val="150000"/>
                    </a:lnSpc>
                    <a:buFont typeface="Arial" pitchFamily="34" charset="0"/>
                    <a:buChar char="•"/>
                    <a:defRPr/>
                  </a:pPr>
                  <a:r>
                    <a:rPr lang="en-US" altLang="ko-KR" sz="1600" dirty="0">
                      <a:latin typeface="+mn-ea"/>
                      <a:ea typeface="+mn-ea"/>
                    </a:rPr>
                    <a:t> </a:t>
                  </a:r>
                  <a:r>
                    <a:rPr lang="ko-KR" altLang="en-US" sz="1600" dirty="0">
                      <a:latin typeface="+mn-ea"/>
                      <a:ea typeface="+mn-ea"/>
                    </a:rPr>
                    <a:t>감기</a:t>
                  </a:r>
                  <a:r>
                    <a:rPr lang="en-US" altLang="ko-KR" sz="1600" dirty="0">
                      <a:latin typeface="+mn-ea"/>
                      <a:ea typeface="+mn-ea"/>
                    </a:rPr>
                    <a:t>, </a:t>
                  </a:r>
                  <a:r>
                    <a:rPr lang="ko-KR" altLang="en-US" sz="1600" dirty="0" smtClean="0">
                      <a:latin typeface="+mn-ea"/>
                      <a:ea typeface="+mn-ea"/>
                    </a:rPr>
                    <a:t>아토피</a:t>
                  </a:r>
                  <a:r>
                    <a:rPr lang="en-US" altLang="ko-KR" sz="1600" dirty="0">
                      <a:latin typeface="+mn-ea"/>
                      <a:ea typeface="+mn-ea"/>
                    </a:rPr>
                    <a:t> </a:t>
                  </a:r>
                  <a:r>
                    <a:rPr lang="ko-KR" altLang="en-US" sz="1600" dirty="0" smtClean="0">
                      <a:latin typeface="+mn-ea"/>
                      <a:ea typeface="+mn-ea"/>
                    </a:rPr>
                    <a:t>등 각종 질환을 </a:t>
                  </a:r>
                  <a:r>
                    <a:rPr lang="ko-KR" altLang="en-US" sz="1600" dirty="0">
                      <a:latin typeface="+mn-ea"/>
                      <a:ea typeface="+mn-ea"/>
                    </a:rPr>
                    <a:t>예방</a:t>
                  </a:r>
                  <a:r>
                    <a:rPr lang="en-US" altLang="ko-KR" sz="1600" dirty="0">
                      <a:latin typeface="+mn-ea"/>
                      <a:ea typeface="+mn-ea"/>
                    </a:rPr>
                    <a:t>,</a:t>
                  </a:r>
                  <a:r>
                    <a:rPr lang="ko-KR" altLang="en-US" sz="1600" dirty="0">
                      <a:latin typeface="+mn-ea"/>
                      <a:ea typeface="+mn-ea"/>
                    </a:rPr>
                    <a:t> 건강하고 튼튼한 체력을 유지</a:t>
                  </a:r>
                </a:p>
                <a:p>
                  <a:pPr eaLnBrk="1" hangingPunct="1">
                    <a:defRPr/>
                  </a:pPr>
                  <a:r>
                    <a:rPr lang="en-US" altLang="ko-KR" sz="1600" dirty="0">
                      <a:solidFill>
                        <a:srgbClr val="158D65"/>
                      </a:solidFill>
                    </a:rPr>
                    <a:t>“</a:t>
                  </a:r>
                  <a:r>
                    <a:rPr lang="ko-KR" altLang="en-US" sz="1600" dirty="0">
                      <a:solidFill>
                        <a:srgbClr val="158D65"/>
                      </a:solidFill>
                    </a:rPr>
                    <a:t>모든 질병의 원인은 산소 결핍증에서 비롯된다”</a:t>
                  </a:r>
                </a:p>
                <a:p>
                  <a:pPr algn="r" eaLnBrk="1" hangingPunct="1">
                    <a:defRPr/>
                  </a:pPr>
                  <a:r>
                    <a:rPr lang="en-US" altLang="ko-KR" sz="1400" dirty="0">
                      <a:latin typeface="+mn-ea"/>
                      <a:ea typeface="+mn-ea"/>
                    </a:rPr>
                    <a:t>-</a:t>
                  </a:r>
                  <a:r>
                    <a:rPr lang="ko-KR" altLang="en-US" sz="1400" dirty="0">
                      <a:latin typeface="+mn-ea"/>
                      <a:ea typeface="+mn-ea"/>
                    </a:rPr>
                    <a:t>일본 의학박사</a:t>
                  </a:r>
                  <a:r>
                    <a:rPr lang="en-US" altLang="ko-KR" sz="1400" dirty="0">
                      <a:latin typeface="+mn-ea"/>
                      <a:ea typeface="+mn-ea"/>
                    </a:rPr>
                    <a:t>-</a:t>
                  </a:r>
                  <a:endParaRPr lang="ko-KR" altLang="en-US" sz="1400" dirty="0">
                    <a:latin typeface="+mn-ea"/>
                    <a:ea typeface="+mn-ea"/>
                  </a:endParaRPr>
                </a:p>
              </p:txBody>
            </p:sp>
            <p:grpSp>
              <p:nvGrpSpPr>
                <p:cNvPr id="50211" name="그룹 56"/>
                <p:cNvGrpSpPr>
                  <a:grpSpLocks/>
                </p:cNvGrpSpPr>
                <p:nvPr/>
              </p:nvGrpSpPr>
              <p:grpSpPr bwMode="auto">
                <a:xfrm>
                  <a:off x="357158" y="5000636"/>
                  <a:ext cx="2286016" cy="571504"/>
                  <a:chOff x="428596" y="4929198"/>
                  <a:chExt cx="2143140" cy="571504"/>
                </a:xfrm>
              </p:grpSpPr>
              <p:pic>
                <p:nvPicPr>
                  <p:cNvPr id="50212" name="_x207983016" descr="EMB00001058bdb5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 l="2151" t="4292" r="2151" b="14886"/>
                  <a:stretch>
                    <a:fillRect/>
                  </a:stretch>
                </p:blipFill>
                <p:spPr bwMode="auto">
                  <a:xfrm>
                    <a:off x="428596" y="4929198"/>
                    <a:ext cx="2143140" cy="5715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8391" name="_x214103328"/>
                  <p:cNvSpPr>
                    <a:spLocks noChangeArrowheads="1"/>
                  </p:cNvSpPr>
                  <p:nvPr/>
                </p:nvSpPr>
                <p:spPr bwMode="auto">
                  <a:xfrm>
                    <a:off x="494081" y="5072107"/>
                    <a:ext cx="1928826" cy="3572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 latinLnBrk="1">
                      <a:defRPr/>
                    </a:pPr>
                    <a:r>
                      <a: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신체 저항력 강화</a:t>
                    </a:r>
                    <a:endParaRPr lang="ko-KR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</p:grpSp>
          </p:grpSp>
          <p:pic>
            <p:nvPicPr>
              <p:cNvPr id="50207" name="_x125704008" descr="EMB00001058be57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034" y="5357826"/>
                <a:ext cx="1150941" cy="12407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6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52281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산소의 효능</a:t>
              </a:r>
              <a:r>
                <a:rPr lang="en-US" altLang="ko-KR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/</a:t>
              </a: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효과</a:t>
              </a:r>
            </a:p>
          </p:txBody>
        </p:sp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78497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7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81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83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85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88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90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9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8395" name="Rectangle 2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2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2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28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30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32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0434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7373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pSp>
        <p:nvGrpSpPr>
          <p:cNvPr id="52253" name="그룹 55"/>
          <p:cNvGrpSpPr>
            <a:grpSpLocks/>
          </p:cNvGrpSpPr>
          <p:nvPr/>
        </p:nvGrpSpPr>
        <p:grpSpPr bwMode="auto">
          <a:xfrm>
            <a:off x="357188" y="1285875"/>
            <a:ext cx="8286750" cy="5322888"/>
            <a:chOff x="357158" y="1285875"/>
            <a:chExt cx="8286780" cy="5322775"/>
          </a:xfrm>
        </p:grpSpPr>
        <p:grpSp>
          <p:nvGrpSpPr>
            <p:cNvPr id="52255" name="그룹 62"/>
            <p:cNvGrpSpPr>
              <a:grpSpLocks/>
            </p:cNvGrpSpPr>
            <p:nvPr/>
          </p:nvGrpSpPr>
          <p:grpSpPr bwMode="auto">
            <a:xfrm>
              <a:off x="357188" y="1285875"/>
              <a:ext cx="8286750" cy="1771822"/>
              <a:chOff x="357158" y="1142984"/>
              <a:chExt cx="8286808" cy="1771856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1928794" y="1714488"/>
                <a:ext cx="6715172" cy="1200352"/>
              </a:xfrm>
              <a:prstGeom prst="rect">
                <a:avLst/>
              </a:prstGeom>
              <a:solidFill>
                <a:srgbClr val="EFFFC1"/>
              </a:solidFill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>
                <a:spAutoFit/>
              </a:bodyPr>
              <a:lstStyle/>
              <a:p>
                <a:pPr eaLnBrk="1" hangingPunct="1">
                  <a:lnSpc>
                    <a:spcPct val="150000"/>
                  </a:lnSpc>
                  <a:buFont typeface="Arial" pitchFamily="34" charset="0"/>
                  <a:buChar char="•"/>
                  <a:defRPr/>
                </a:pPr>
                <a:r>
                  <a:rPr lang="ko-KR" altLang="en-US" sz="1600" dirty="0">
                    <a:latin typeface="+mn-ea"/>
                    <a:ea typeface="+mn-ea"/>
                  </a:rPr>
                  <a:t> 충분한 산소공급은 혈액순환을 원활</a:t>
                </a:r>
                <a:r>
                  <a:rPr lang="en-US" altLang="ko-KR" sz="1600" dirty="0">
                    <a:latin typeface="+mn-ea"/>
                    <a:ea typeface="+mn-ea"/>
                  </a:rPr>
                  <a:t>,</a:t>
                </a:r>
                <a:r>
                  <a:rPr lang="ko-KR" altLang="en-US" sz="1600" dirty="0">
                    <a:latin typeface="+mn-ea"/>
                    <a:ea typeface="+mn-ea"/>
                  </a:rPr>
                  <a:t> 신진대사를 증진</a:t>
                </a:r>
                <a:endParaRPr lang="en-US" altLang="ko-KR" sz="1600" dirty="0">
                  <a:latin typeface="+mn-ea"/>
                  <a:ea typeface="+mn-ea"/>
                </a:endParaRPr>
              </a:p>
              <a:p>
                <a:pPr eaLnBrk="1" hangingPunct="1">
                  <a:lnSpc>
                    <a:spcPct val="150000"/>
                  </a:lnSpc>
                  <a:buFont typeface="Arial" pitchFamily="34" charset="0"/>
                  <a:buChar char="•"/>
                  <a:defRPr/>
                </a:pPr>
                <a:r>
                  <a:rPr lang="ko-KR" altLang="en-US" sz="1600" dirty="0">
                    <a:latin typeface="+mn-ea"/>
                    <a:ea typeface="+mn-ea"/>
                  </a:rPr>
                  <a:t> 손상된 피부의 신속한 회복</a:t>
                </a:r>
                <a:r>
                  <a:rPr lang="en-US" altLang="ko-KR" sz="1600" dirty="0">
                    <a:latin typeface="+mn-ea"/>
                    <a:ea typeface="+mn-ea"/>
                  </a:rPr>
                  <a:t>, </a:t>
                </a:r>
                <a:r>
                  <a:rPr lang="ko-KR" altLang="en-US" sz="1600" dirty="0">
                    <a:latin typeface="+mn-ea"/>
                    <a:ea typeface="+mn-ea"/>
                  </a:rPr>
                  <a:t>피부질환 예방 </a:t>
                </a:r>
                <a:r>
                  <a:rPr lang="en-US" altLang="ko-KR" sz="1600" dirty="0">
                    <a:latin typeface="+mn-ea"/>
                    <a:ea typeface="+mn-ea"/>
                  </a:rPr>
                  <a:t>-&gt; </a:t>
                </a:r>
                <a:r>
                  <a:rPr lang="ko-KR" altLang="en-US" sz="1600" dirty="0">
                    <a:latin typeface="+mn-ea"/>
                    <a:ea typeface="+mn-ea"/>
                  </a:rPr>
                  <a:t>피부의 노화 방지</a:t>
                </a:r>
                <a:r>
                  <a:rPr lang="en-US" altLang="ko-KR" sz="1600" dirty="0">
                    <a:latin typeface="+mn-ea"/>
                    <a:ea typeface="+mn-ea"/>
                  </a:rPr>
                  <a:t>.</a:t>
                </a:r>
              </a:p>
              <a:p>
                <a:pPr eaLnBrk="1" hangingPunct="1">
                  <a:lnSpc>
                    <a:spcPct val="150000"/>
                  </a:lnSpc>
                  <a:buFont typeface="Arial" pitchFamily="34" charset="0"/>
                  <a:buChar char="•"/>
                  <a:defRPr/>
                </a:pPr>
                <a:r>
                  <a:rPr lang="en-US" altLang="ko-KR" sz="1600" dirty="0">
                    <a:latin typeface="+mn-ea"/>
                    <a:ea typeface="+mn-ea"/>
                  </a:rPr>
                  <a:t> </a:t>
                </a:r>
                <a:r>
                  <a:rPr lang="ko-KR" altLang="en-US" sz="1600" dirty="0">
                    <a:latin typeface="+mn-ea"/>
                    <a:ea typeface="+mn-ea"/>
                  </a:rPr>
                  <a:t>피부의 노화와 사멸을 방지 </a:t>
                </a:r>
                <a:r>
                  <a:rPr lang="en-US" altLang="ko-KR" sz="1600" dirty="0">
                    <a:latin typeface="+mn-ea"/>
                    <a:ea typeface="+mn-ea"/>
                  </a:rPr>
                  <a:t>-&gt; </a:t>
                </a:r>
                <a:r>
                  <a:rPr lang="ko-KR" altLang="en-US" sz="1600" dirty="0">
                    <a:latin typeface="+mn-ea"/>
                    <a:ea typeface="+mn-ea"/>
                  </a:rPr>
                  <a:t>건강하고 탄력 있는 피부 유지</a:t>
                </a:r>
              </a:p>
            </p:txBody>
          </p:sp>
          <p:grpSp>
            <p:nvGrpSpPr>
              <p:cNvPr id="52272" name="그룹 61"/>
              <p:cNvGrpSpPr>
                <a:grpSpLocks/>
              </p:cNvGrpSpPr>
              <p:nvPr/>
            </p:nvGrpSpPr>
            <p:grpSpPr bwMode="auto">
              <a:xfrm>
                <a:off x="357158" y="1142984"/>
                <a:ext cx="2286016" cy="1480107"/>
                <a:chOff x="357158" y="1142984"/>
                <a:chExt cx="2286016" cy="1480107"/>
              </a:xfrm>
            </p:grpSpPr>
            <p:grpSp>
              <p:nvGrpSpPr>
                <p:cNvPr id="52273" name="그룹 51"/>
                <p:cNvGrpSpPr>
                  <a:grpSpLocks/>
                </p:cNvGrpSpPr>
                <p:nvPr/>
              </p:nvGrpSpPr>
              <p:grpSpPr bwMode="auto">
                <a:xfrm>
                  <a:off x="357158" y="1142984"/>
                  <a:ext cx="2286016" cy="571504"/>
                  <a:chOff x="2786050" y="1214422"/>
                  <a:chExt cx="2286016" cy="500066"/>
                </a:xfrm>
              </p:grpSpPr>
              <p:pic>
                <p:nvPicPr>
                  <p:cNvPr id="52275" name="_x125703848" descr="EMB00001058be5a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 l="2728" t="6366" r="2722" b="16966"/>
                  <a:stretch>
                    <a:fillRect/>
                  </a:stretch>
                </p:blipFill>
                <p:spPr bwMode="auto">
                  <a:xfrm>
                    <a:off x="2786050" y="1214422"/>
                    <a:ext cx="2286016" cy="5000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8377" name="_x211050024"/>
                  <p:cNvSpPr>
                    <a:spLocks noChangeArrowheads="1"/>
                  </p:cNvSpPr>
                  <p:nvPr/>
                </p:nvSpPr>
                <p:spPr bwMode="auto">
                  <a:xfrm>
                    <a:off x="2928896" y="1285265"/>
                    <a:ext cx="1857395" cy="28614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 latinLnBrk="1">
                      <a:defRPr/>
                    </a:pPr>
                    <a:r>
                      <a: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피부 미용 효과</a:t>
                    </a:r>
                    <a:endParaRPr lang="ko-KR" dirty="0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pic>
              <p:nvPicPr>
                <p:cNvPr id="52274" name="_x125705128" descr="EMB00001058be5f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 r="3654"/>
                <a:stretch>
                  <a:fillRect/>
                </a:stretch>
              </p:blipFill>
              <p:spPr bwMode="auto">
                <a:xfrm>
                  <a:off x="714348" y="1714488"/>
                  <a:ext cx="857256" cy="9086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6" name="직사각형 25"/>
            <p:cNvSpPr/>
            <p:nvPr/>
          </p:nvSpPr>
          <p:spPr bwMode="auto">
            <a:xfrm>
              <a:off x="1928813" y="3643285"/>
              <a:ext cx="6715125" cy="1154140"/>
            </a:xfrm>
            <a:prstGeom prst="rect">
              <a:avLst/>
            </a:prstGeom>
            <a:solidFill>
              <a:srgbClr val="FAD7FD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ko-KR" altLang="en-US" sz="1600" dirty="0">
                  <a:latin typeface="+mn-ea"/>
                  <a:ea typeface="+mn-ea"/>
                </a:rPr>
                <a:t> 충분한 산소공급은 숙취해소에 도움이 됩니다</a:t>
              </a:r>
              <a:r>
                <a:rPr lang="en-US" altLang="ko-KR" sz="1600" dirty="0">
                  <a:latin typeface="+mn-ea"/>
                  <a:ea typeface="+mn-ea"/>
                </a:rPr>
                <a:t>.</a:t>
              </a:r>
              <a:endParaRPr lang="ko-KR" altLang="en-US" sz="1600" dirty="0">
                <a:latin typeface="+mn-ea"/>
                <a:ea typeface="+mn-ea"/>
              </a:endParaRPr>
            </a:p>
            <a:p>
              <a:pPr eaLnBrk="1" hangingPunct="1">
                <a:lnSpc>
                  <a:spcPct val="150000"/>
                </a:lnSpc>
                <a:defRPr/>
              </a:pPr>
              <a:r>
                <a:rPr lang="en-US" altLang="ko-KR" sz="1600" b="0" spc="-150" dirty="0">
                  <a:solidFill>
                    <a:srgbClr val="00B050"/>
                  </a:solidFill>
                </a:rPr>
                <a:t>“</a:t>
              </a:r>
              <a:r>
                <a:rPr lang="ko-KR" altLang="en-US" sz="1600" b="0" spc="-150" dirty="0">
                  <a:solidFill>
                    <a:srgbClr val="00B050"/>
                  </a:solidFill>
                </a:rPr>
                <a:t>체내에 축적된 </a:t>
              </a:r>
              <a:r>
                <a:rPr lang="ko-KR" altLang="en-US" sz="1600" b="0" spc="-150" dirty="0" err="1">
                  <a:solidFill>
                    <a:srgbClr val="00B050"/>
                  </a:solidFill>
                </a:rPr>
                <a:t>아세트알데히드는</a:t>
              </a:r>
              <a:r>
                <a:rPr lang="ko-KR" altLang="en-US" sz="1600" b="0" spc="-150" dirty="0">
                  <a:solidFill>
                    <a:srgbClr val="00B050"/>
                  </a:solidFill>
                </a:rPr>
                <a:t> 충분한 산소 섭취로 빠르게 분해된다”</a:t>
              </a:r>
            </a:p>
            <a:p>
              <a:pPr algn="r" eaLnBrk="1" hangingPunct="1">
                <a:lnSpc>
                  <a:spcPct val="150000"/>
                </a:lnSpc>
                <a:defRPr/>
              </a:pPr>
              <a:r>
                <a:rPr lang="en-US" altLang="ko-KR" sz="1400" dirty="0">
                  <a:latin typeface="+mn-ea"/>
                  <a:ea typeface="+mn-ea"/>
                </a:rPr>
                <a:t>-</a:t>
              </a:r>
              <a:r>
                <a:rPr lang="ko-KR" altLang="en-US" sz="1400" dirty="0">
                  <a:latin typeface="+mn-ea"/>
                  <a:ea typeface="+mn-ea"/>
                </a:rPr>
                <a:t>일본 </a:t>
              </a:r>
              <a:r>
                <a:rPr lang="ko-KR" altLang="en-US" sz="1400" dirty="0" err="1">
                  <a:latin typeface="+mn-ea"/>
                  <a:ea typeface="+mn-ea"/>
                </a:rPr>
                <a:t>교토과학협의회</a:t>
              </a:r>
              <a:r>
                <a:rPr lang="en-US" altLang="ko-KR" sz="1400" dirty="0">
                  <a:latin typeface="+mn-ea"/>
                  <a:ea typeface="+mn-ea"/>
                </a:rPr>
                <a:t>-</a:t>
              </a:r>
              <a:endParaRPr lang="ko-KR" altLang="en-US" sz="1400" dirty="0">
                <a:latin typeface="+mn-ea"/>
                <a:ea typeface="+mn-ea"/>
              </a:endParaRPr>
            </a:p>
          </p:txBody>
        </p:sp>
        <p:grpSp>
          <p:nvGrpSpPr>
            <p:cNvPr id="52259" name="그룹 57"/>
            <p:cNvGrpSpPr>
              <a:grpSpLocks/>
            </p:cNvGrpSpPr>
            <p:nvPr/>
          </p:nvGrpSpPr>
          <p:grpSpPr bwMode="auto">
            <a:xfrm>
              <a:off x="357188" y="3071791"/>
              <a:ext cx="2286001" cy="561966"/>
              <a:chOff x="285720" y="2928934"/>
              <a:chExt cx="2286017" cy="561977"/>
            </a:xfrm>
          </p:grpSpPr>
          <p:pic>
            <p:nvPicPr>
              <p:cNvPr id="52267" name="_x125705128" descr="EMB00001058be6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t="4999"/>
              <a:stretch>
                <a:fillRect/>
              </a:stretch>
            </p:blipFill>
            <p:spPr bwMode="auto">
              <a:xfrm>
                <a:off x="285720" y="2928934"/>
                <a:ext cx="2286017" cy="5619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384" name="_x207982216"/>
              <p:cNvSpPr>
                <a:spLocks noChangeArrowheads="1"/>
              </p:cNvSpPr>
              <p:nvPr/>
            </p:nvSpPr>
            <p:spPr bwMode="auto">
              <a:xfrm>
                <a:off x="357128" y="3000355"/>
                <a:ext cx="2143148" cy="4286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latinLnBrk="1">
                  <a:defRPr/>
                </a:pPr>
                <a:r>
                  <a:rPr lang="ko-KR" altLang="en-US" spc="-150" dirty="0" err="1">
                    <a:solidFill>
                      <a:srgbClr val="FFFFFF"/>
                    </a:solidFill>
                    <a:latin typeface="+mn-ea"/>
                    <a:ea typeface="+mn-ea"/>
                  </a:rPr>
                  <a:t>숙</a:t>
                </a:r>
                <a:r>
                  <a:rPr lang="ko-KR" altLang="en-US" spc="-150" dirty="0">
                    <a:solidFill>
                      <a:srgbClr val="FFFFFF"/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pc="-150" dirty="0" err="1">
                    <a:solidFill>
                      <a:srgbClr val="FFFFFF"/>
                    </a:solidFill>
                    <a:latin typeface="+mn-ea"/>
                    <a:ea typeface="+mn-ea"/>
                  </a:rPr>
                  <a:t>취</a:t>
                </a:r>
                <a:r>
                  <a:rPr lang="ko-KR" altLang="en-US" spc="-150" dirty="0">
                    <a:solidFill>
                      <a:srgbClr val="FFFFFF"/>
                    </a:solidFill>
                    <a:latin typeface="+mn-ea"/>
                    <a:ea typeface="+mn-ea"/>
                  </a:rPr>
                  <a:t> 해  소</a:t>
                </a:r>
                <a:endParaRPr lang="ko-KR" spc="-150" dirty="0">
                  <a:latin typeface="+mn-ea"/>
                  <a:ea typeface="+mn-ea"/>
                </a:endParaRPr>
              </a:p>
            </p:txBody>
          </p:sp>
        </p:grpSp>
        <p:pic>
          <p:nvPicPr>
            <p:cNvPr id="52260" name="_x207981816" descr="EMB00001058be6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1" y="3643284"/>
              <a:ext cx="1192457" cy="1142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261" name="_x211051384" descr="EMB00001058bd9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151" r="2145" b="15027"/>
            <a:stretch>
              <a:fillRect/>
            </a:stretch>
          </p:blipFill>
          <p:spPr bwMode="auto">
            <a:xfrm>
              <a:off x="357158" y="4929198"/>
              <a:ext cx="2286000" cy="571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_x211050024"/>
            <p:cNvSpPr>
              <a:spLocks noChangeArrowheads="1"/>
            </p:cNvSpPr>
            <p:nvPr/>
          </p:nvSpPr>
          <p:spPr bwMode="auto">
            <a:xfrm>
              <a:off x="428595" y="5071983"/>
              <a:ext cx="2071696" cy="285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latinLnBrk="1">
                <a:defRPr/>
              </a:pPr>
              <a:r>
                <a:rPr lang="ko-KR" altLang="en-US" dirty="0">
                  <a:solidFill>
                    <a:srgbClr val="FFFFFF"/>
                  </a:solidFill>
                  <a:latin typeface="+mj-ea"/>
                  <a:ea typeface="+mj-ea"/>
                </a:rPr>
                <a:t>성인병 예방</a:t>
              </a:r>
              <a:r>
                <a:rPr lang="en-US" altLang="ko-KR" dirty="0">
                  <a:solidFill>
                    <a:srgbClr val="FFFFFF"/>
                  </a:solidFill>
                  <a:latin typeface="+mj-ea"/>
                  <a:ea typeface="+mj-ea"/>
                </a:rPr>
                <a:t>/</a:t>
              </a:r>
              <a:r>
                <a:rPr lang="ko-KR" altLang="en-US" dirty="0">
                  <a:solidFill>
                    <a:srgbClr val="FFFFFF"/>
                  </a:solidFill>
                  <a:latin typeface="+mj-ea"/>
                  <a:ea typeface="+mj-ea"/>
                </a:rPr>
                <a:t>치료</a:t>
              </a:r>
              <a:endParaRPr lang="ko-KR" dirty="0">
                <a:latin typeface="+mj-ea"/>
                <a:ea typeface="+mj-ea"/>
              </a:endParaRPr>
            </a:p>
          </p:txBody>
        </p:sp>
        <p:sp>
          <p:nvSpPr>
            <p:cNvPr id="50" name="직사각형 49"/>
            <p:cNvSpPr/>
            <p:nvPr/>
          </p:nvSpPr>
          <p:spPr bwMode="auto">
            <a:xfrm>
              <a:off x="1928753" y="5500654"/>
              <a:ext cx="6715125" cy="1107996"/>
            </a:xfrm>
            <a:prstGeom prst="rect">
              <a:avLst/>
            </a:prstGeom>
            <a:solidFill>
              <a:srgbClr val="E7FCFF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en-US" altLang="ko-KR" sz="1600" dirty="0">
                  <a:latin typeface="+mn-ea"/>
                  <a:ea typeface="+mn-ea"/>
                </a:rPr>
                <a:t> </a:t>
              </a:r>
              <a:r>
                <a:rPr lang="ko-KR" altLang="en-US" sz="1600" dirty="0">
                  <a:latin typeface="+mn-ea"/>
                  <a:ea typeface="+mn-ea"/>
                </a:rPr>
                <a:t>혈액 중 산소를 옮기는 헤모글로빈의 활동 증가 </a:t>
              </a:r>
              <a:r>
                <a:rPr lang="en-US" altLang="ko-KR" sz="1600" dirty="0">
                  <a:latin typeface="+mn-ea"/>
                  <a:ea typeface="+mn-ea"/>
                </a:rPr>
                <a:t>-&gt; </a:t>
              </a:r>
              <a:r>
                <a:rPr lang="ko-KR" altLang="en-US" sz="1600" dirty="0">
                  <a:latin typeface="+mn-ea"/>
                  <a:ea typeface="+mn-ea"/>
                </a:rPr>
                <a:t>고혈압 예방</a:t>
              </a:r>
              <a:r>
                <a:rPr lang="en-US" altLang="ko-KR" sz="1600" dirty="0">
                  <a:latin typeface="+mn-ea"/>
                  <a:ea typeface="+mn-ea"/>
                </a:rPr>
                <a:t>/</a:t>
              </a:r>
              <a:r>
                <a:rPr lang="ko-KR" altLang="en-US" sz="1600" dirty="0">
                  <a:latin typeface="+mn-ea"/>
                  <a:ea typeface="+mn-ea"/>
                </a:rPr>
                <a:t>치료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 eaLnBrk="1" latinLnBrk="1" hangingPunct="1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en-US" altLang="ko-KR" sz="1400" dirty="0">
                  <a:latin typeface="+mn-ea"/>
                  <a:ea typeface="+mn-ea"/>
                </a:rPr>
                <a:t> </a:t>
              </a:r>
              <a:r>
                <a:rPr lang="ko-KR" altLang="en-US" sz="1400" dirty="0">
                  <a:latin typeface="+mn-ea"/>
                  <a:ea typeface="+mn-ea"/>
                </a:rPr>
                <a:t>당분이 소비에 많은 양의 인슐린 필요 </a:t>
              </a:r>
              <a:r>
                <a:rPr lang="en-US" altLang="ko-KR" sz="1400" dirty="0">
                  <a:latin typeface="+mn-ea"/>
                  <a:ea typeface="+mn-ea"/>
                </a:rPr>
                <a:t>-&gt; </a:t>
              </a:r>
              <a:r>
                <a:rPr lang="ko-KR" altLang="en-US" sz="1400" dirty="0" err="1">
                  <a:latin typeface="+mn-ea"/>
                  <a:ea typeface="+mn-ea"/>
                </a:rPr>
                <a:t>유산소</a:t>
              </a:r>
              <a:r>
                <a:rPr lang="ko-KR" altLang="en-US" sz="1400" dirty="0">
                  <a:latin typeface="+mn-ea"/>
                  <a:ea typeface="+mn-ea"/>
                </a:rPr>
                <a:t> 운동으로 인슐린이 거의 불필요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 eaLnBrk="1" latinLnBrk="1" hangingPunct="1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en-US" altLang="ko-KR" sz="1400" dirty="0">
                  <a:latin typeface="+mn-ea"/>
                  <a:ea typeface="+mn-ea"/>
                </a:rPr>
                <a:t> </a:t>
              </a:r>
              <a:r>
                <a:rPr lang="ko-KR" altLang="en-US" sz="1400" dirty="0" err="1">
                  <a:latin typeface="+mn-ea"/>
                  <a:ea typeface="+mn-ea"/>
                </a:rPr>
                <a:t>군발성</a:t>
              </a:r>
              <a:r>
                <a:rPr lang="ko-KR" altLang="en-US" sz="1400" dirty="0">
                  <a:latin typeface="+mn-ea"/>
                  <a:ea typeface="+mn-ea"/>
                </a:rPr>
                <a:t> 두통 해소 효과적 </a:t>
              </a:r>
              <a:r>
                <a:rPr lang="en-US" altLang="ko-KR" sz="1400" dirty="0">
                  <a:latin typeface="+mn-ea"/>
                  <a:ea typeface="+mn-ea"/>
                </a:rPr>
                <a:t>-&gt; 80% </a:t>
              </a:r>
              <a:r>
                <a:rPr lang="ko-KR" altLang="en-US" sz="1400" dirty="0">
                  <a:latin typeface="+mn-ea"/>
                  <a:ea typeface="+mn-ea"/>
                </a:rPr>
                <a:t>고농도 산소 </a:t>
              </a:r>
              <a:r>
                <a:rPr lang="ko-KR" altLang="en-US" sz="1400" dirty="0" err="1">
                  <a:latin typeface="+mn-ea"/>
                  <a:ea typeface="+mn-ea"/>
                </a:rPr>
                <a:t>흡입시</a:t>
              </a:r>
              <a:r>
                <a:rPr lang="ko-KR" altLang="en-US" sz="1400" dirty="0">
                  <a:latin typeface="+mn-ea"/>
                  <a:ea typeface="+mn-ea"/>
                </a:rPr>
                <a:t> </a:t>
              </a:r>
              <a:r>
                <a:rPr lang="en-US" altLang="ko-KR" sz="1400" dirty="0">
                  <a:latin typeface="+mn-ea"/>
                  <a:ea typeface="+mn-ea"/>
                </a:rPr>
                <a:t>30</a:t>
              </a:r>
              <a:r>
                <a:rPr lang="ko-KR" altLang="en-US" sz="1400" dirty="0">
                  <a:latin typeface="+mn-ea"/>
                  <a:ea typeface="+mn-ea"/>
                </a:rPr>
                <a:t>분내 증상이 완화</a:t>
              </a:r>
              <a:endParaRPr lang="en-US" altLang="ko-KR" sz="1600" dirty="0">
                <a:latin typeface="+mn-ea"/>
                <a:ea typeface="+mn-ea"/>
              </a:endParaRPr>
            </a:p>
          </p:txBody>
        </p:sp>
        <p:pic>
          <p:nvPicPr>
            <p:cNvPr id="52266" name="그림 54" descr="111.jp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72" y="5500702"/>
              <a:ext cx="1166255" cy="1071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78497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pSp>
        <p:nvGrpSpPr>
          <p:cNvPr id="54275" name="그룹 21"/>
          <p:cNvGrpSpPr>
            <a:grpSpLocks/>
          </p:cNvGrpSpPr>
          <p:nvPr/>
        </p:nvGrpSpPr>
        <p:grpSpPr bwMode="auto">
          <a:xfrm>
            <a:off x="-3076" y="-15081"/>
            <a:ext cx="9144000" cy="1071563"/>
            <a:chOff x="0" y="0"/>
            <a:chExt cx="9144000" cy="1071546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20152"/>
              <a:ext cx="9144000" cy="1028699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143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84" name="TextBox 16"/>
            <p:cNvSpPr txBox="1">
              <a:spLocks noChangeArrowheads="1"/>
            </p:cNvSpPr>
            <p:nvPr/>
          </p:nvSpPr>
          <p:spPr bwMode="auto">
            <a:xfrm>
              <a:off x="214313" y="214310"/>
              <a:ext cx="6000750" cy="708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4000" spc="-3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세계 명의들의 산소</a:t>
              </a:r>
              <a:r>
                <a:rPr lang="en-US" altLang="ko-KR" sz="4000" spc="-300" dirty="0">
                  <a:solidFill>
                    <a:schemeClr val="bg1"/>
                  </a:solidFill>
                  <a:latin typeface="바탕체" pitchFamily="17" charset="-127"/>
                  <a:ea typeface="바탕체" pitchFamily="17" charset="-127"/>
                </a:rPr>
                <a:t>(O2)</a:t>
              </a:r>
              <a:r>
                <a:rPr lang="ko-KR" altLang="en-US" sz="4000" spc="-3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주장</a:t>
              </a:r>
            </a:p>
          </p:txBody>
        </p:sp>
        <p:sp>
          <p:nvSpPr>
            <p:cNvPr id="28686" name="Rectangle 14"/>
            <p:cNvSpPr>
              <a:spLocks noChangeArrowheads="1"/>
            </p:cNvSpPr>
            <p:nvPr/>
          </p:nvSpPr>
          <p:spPr bwMode="auto">
            <a:xfrm>
              <a:off x="0" y="0"/>
              <a:ext cx="9144000" cy="4571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88" name="Rectangle 16"/>
            <p:cNvSpPr>
              <a:spLocks noChangeArrowheads="1"/>
            </p:cNvSpPr>
            <p:nvPr/>
          </p:nvSpPr>
          <p:spPr bwMode="auto">
            <a:xfrm>
              <a:off x="0" y="0"/>
              <a:ext cx="9144000" cy="4571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0" name="Rectangle 18"/>
            <p:cNvSpPr>
              <a:spLocks noChangeArrowheads="1"/>
            </p:cNvSpPr>
            <p:nvPr/>
          </p:nvSpPr>
          <p:spPr bwMode="auto">
            <a:xfrm>
              <a:off x="0" y="0"/>
              <a:ext cx="9144000" cy="4571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2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9144000" cy="4571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4" name="Rectangle 22"/>
            <p:cNvSpPr>
              <a:spLocks noChangeArrowheads="1"/>
            </p:cNvSpPr>
            <p:nvPr/>
          </p:nvSpPr>
          <p:spPr bwMode="auto">
            <a:xfrm>
              <a:off x="0" y="0"/>
              <a:ext cx="9144000" cy="4571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6" name="Rectangle 24"/>
            <p:cNvSpPr>
              <a:spLocks noChangeArrowheads="1"/>
            </p:cNvSpPr>
            <p:nvPr/>
          </p:nvSpPr>
          <p:spPr bwMode="auto">
            <a:xfrm>
              <a:off x="0" y="0"/>
              <a:ext cx="9144000" cy="4571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</p:grpSp>
      <p:grpSp>
        <p:nvGrpSpPr>
          <p:cNvPr id="54276" name="그룹 16"/>
          <p:cNvGrpSpPr>
            <a:grpSpLocks/>
          </p:cNvGrpSpPr>
          <p:nvPr/>
        </p:nvGrpSpPr>
        <p:grpSpPr bwMode="auto">
          <a:xfrm>
            <a:off x="428625" y="1357313"/>
            <a:ext cx="8715375" cy="5149750"/>
            <a:chOff x="428624" y="1357313"/>
            <a:chExt cx="8715376" cy="5149750"/>
          </a:xfrm>
        </p:grpSpPr>
        <p:pic>
          <p:nvPicPr>
            <p:cNvPr id="54278" name="그림 18" descr="ㅁㄴㅁㄴ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448" t="6026" r="20808" b="4114"/>
            <a:stretch>
              <a:fillRect/>
            </a:stretch>
          </p:blipFill>
          <p:spPr bwMode="auto">
            <a:xfrm>
              <a:off x="5363085" y="1357313"/>
              <a:ext cx="3780915" cy="3384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428624" y="1428750"/>
              <a:ext cx="8429626" cy="50783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u"/>
                <a:defRPr/>
              </a:pPr>
              <a:r>
                <a:rPr lang="ko-KR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 암은 산소부족으로 발생한다</a:t>
              </a:r>
              <a:r>
                <a:rPr lang="en-US" altLang="ko-KR" sz="1600" dirty="0">
                  <a:solidFill>
                    <a:srgbClr val="000099"/>
                  </a:solidFill>
                  <a:latin typeface="+mn-ea"/>
                  <a:ea typeface="+mn-ea"/>
                </a:rPr>
                <a:t>. </a:t>
              </a:r>
              <a:r>
                <a:rPr lang="ko-KR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산소 부족이 암 발생의 주 원인이다</a:t>
              </a:r>
              <a:r>
                <a:rPr lang="en-US" altLang="ko-KR" sz="1600" dirty="0">
                  <a:solidFill>
                    <a:srgbClr val="000099"/>
                  </a:solidFill>
                  <a:latin typeface="+mn-ea"/>
                  <a:ea typeface="+mn-ea"/>
                </a:rPr>
                <a:t>.</a:t>
              </a:r>
            </a:p>
            <a:p>
              <a:pPr lvl="1" eaLnBrk="1" latinLnBrk="1" hangingPunct="1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en-US" altLang="ko-KR" sz="1600" dirty="0">
                  <a:latin typeface="+mn-ea"/>
                  <a:ea typeface="+mn-ea"/>
                </a:rPr>
                <a:t>  </a:t>
              </a:r>
              <a:r>
                <a:rPr lang="ko-KR" altLang="en-US" sz="1600" dirty="0">
                  <a:latin typeface="+mn-ea"/>
                  <a:ea typeface="+mn-ea"/>
                </a:rPr>
                <a:t>오토 </a:t>
              </a:r>
              <a:r>
                <a:rPr lang="ko-KR" altLang="en-US" sz="1600" dirty="0" err="1">
                  <a:latin typeface="+mn-ea"/>
                  <a:ea typeface="+mn-ea"/>
                </a:rPr>
                <a:t>바르부르크</a:t>
              </a:r>
              <a:r>
                <a:rPr lang="en-US" altLang="ko-KR" sz="1600" dirty="0">
                  <a:latin typeface="+mn-ea"/>
                  <a:ea typeface="+mn-ea"/>
                </a:rPr>
                <a:t>(Otto Heinrich Warburg 1883.10. 8∼1970. 8. 1) </a:t>
              </a:r>
            </a:p>
            <a:p>
              <a:pPr lvl="1" eaLnBrk="1" latinLnBrk="1" hangingPunct="1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en-US" altLang="ko-KR" sz="1400" dirty="0">
                  <a:latin typeface="+mn-ea"/>
                  <a:ea typeface="+mn-ea"/>
                </a:rPr>
                <a:t>  </a:t>
              </a:r>
              <a:r>
                <a:rPr lang="ko-KR" altLang="en-US" sz="1600" dirty="0">
                  <a:latin typeface="+mn-ea"/>
                  <a:ea typeface="+mn-ea"/>
                </a:rPr>
                <a:t>독일출생</a:t>
              </a:r>
              <a:r>
                <a:rPr lang="en-US" altLang="ko-KR" sz="1600" dirty="0"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latin typeface="+mn-ea"/>
                  <a:ea typeface="+mn-ea"/>
                </a:rPr>
                <a:t>생화학자</a:t>
              </a:r>
              <a:r>
                <a:rPr lang="en-US" altLang="ko-KR" sz="1600" dirty="0"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latin typeface="+mn-ea"/>
                  <a:ea typeface="+mn-ea"/>
                </a:rPr>
                <a:t>베를린의 </a:t>
              </a:r>
              <a:r>
                <a:rPr lang="ko-KR" altLang="en-US" sz="1600" dirty="0" err="1">
                  <a:latin typeface="+mn-ea"/>
                  <a:ea typeface="+mn-ea"/>
                </a:rPr>
                <a:t>빌헬름</a:t>
              </a:r>
              <a:r>
                <a:rPr lang="ko-KR" altLang="en-US" sz="1600" dirty="0">
                  <a:latin typeface="+mn-ea"/>
                  <a:ea typeface="+mn-ea"/>
                </a:rPr>
                <a:t> </a:t>
              </a:r>
              <a:r>
                <a:rPr lang="ko-KR" altLang="en-US" sz="1600" dirty="0" err="1">
                  <a:latin typeface="+mn-ea"/>
                  <a:ea typeface="+mn-ea"/>
                </a:rPr>
                <a:t>카이저</a:t>
              </a:r>
              <a:r>
                <a:rPr lang="ko-KR" altLang="en-US" sz="1600" dirty="0">
                  <a:latin typeface="+mn-ea"/>
                  <a:ea typeface="+mn-ea"/>
                </a:rPr>
                <a:t> 생물학연구소 소장 </a:t>
              </a:r>
              <a:endParaRPr lang="en-US" altLang="ko-KR" sz="1600" dirty="0">
                <a:latin typeface="+mn-ea"/>
                <a:ea typeface="+mn-ea"/>
              </a:endParaRPr>
            </a:p>
            <a:p>
              <a:pPr lvl="1" eaLnBrk="1" latinLnBrk="1" hangingPunct="1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ko-KR" altLang="en-US" sz="1600" dirty="0">
                  <a:latin typeface="+mn-ea"/>
                  <a:ea typeface="+mn-ea"/>
                </a:rPr>
                <a:t>  </a:t>
              </a:r>
              <a:r>
                <a:rPr lang="ko-KR" altLang="en-US" sz="1600" dirty="0" err="1">
                  <a:latin typeface="+mn-ea"/>
                  <a:ea typeface="+mn-ea"/>
                </a:rPr>
                <a:t>노벨생리</a:t>
              </a:r>
              <a:r>
                <a:rPr lang="en-US" altLang="ko-KR" sz="1600" dirty="0">
                  <a:latin typeface="+mn-ea"/>
                  <a:ea typeface="+mn-ea"/>
                </a:rPr>
                <a:t>·</a:t>
              </a:r>
              <a:r>
                <a:rPr lang="ko-KR" altLang="en-US" sz="1600" dirty="0">
                  <a:latin typeface="+mn-ea"/>
                  <a:ea typeface="+mn-ea"/>
                </a:rPr>
                <a:t>의학상 수상</a:t>
              </a:r>
              <a:r>
                <a:rPr lang="en-US" altLang="ko-KR" sz="1600" dirty="0">
                  <a:latin typeface="+mn-ea"/>
                  <a:ea typeface="+mn-ea"/>
                </a:rPr>
                <a:t>(1931</a:t>
              </a:r>
              <a:r>
                <a:rPr lang="ko-KR" altLang="en-US" sz="1600" dirty="0">
                  <a:latin typeface="+mn-ea"/>
                  <a:ea typeface="+mn-ea"/>
                </a:rPr>
                <a:t>년</a:t>
              </a:r>
              <a:r>
                <a:rPr lang="en-US" altLang="ko-KR" sz="1600" dirty="0">
                  <a:latin typeface="+mn-ea"/>
                  <a:ea typeface="+mn-ea"/>
                </a:rPr>
                <a:t>), </a:t>
              </a:r>
              <a:r>
                <a:rPr lang="ko-KR" altLang="en-US" sz="1600" dirty="0">
                  <a:latin typeface="+mn-ea"/>
                  <a:ea typeface="+mn-ea"/>
                </a:rPr>
                <a:t>신체의 산소침투에 관한 연구 </a:t>
              </a:r>
              <a:endParaRPr lang="en-US" altLang="ko-KR" sz="1600" dirty="0">
                <a:latin typeface="+mn-ea"/>
                <a:ea typeface="+mn-ea"/>
              </a:endParaRPr>
            </a:p>
            <a:p>
              <a:pPr lvl="1" eaLnBrk="1" latinLnBrk="1" hangingPunct="1">
                <a:lnSpc>
                  <a:spcPct val="150000"/>
                </a:lnSpc>
                <a:defRPr/>
              </a:pPr>
              <a:endParaRPr lang="en-US" altLang="ko-KR" sz="800" dirty="0">
                <a:latin typeface="+mn-ea"/>
                <a:ea typeface="+mn-ea"/>
              </a:endParaRPr>
            </a:p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u"/>
                <a:defRPr/>
              </a:pPr>
              <a:r>
                <a:rPr lang="en-US" altLang="ko-KR" sz="1600" dirty="0">
                  <a:solidFill>
                    <a:srgbClr val="000099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모든 질병의 원인은 산소 결핍증으로 </a:t>
              </a:r>
              <a:r>
                <a:rPr lang="ko-KR" altLang="en-US" sz="1600" dirty="0" err="1">
                  <a:solidFill>
                    <a:srgbClr val="000099"/>
                  </a:solidFill>
                  <a:latin typeface="+mn-ea"/>
                  <a:ea typeface="+mn-ea"/>
                </a:rPr>
                <a:t>부터</a:t>
              </a:r>
              <a:r>
                <a:rPr lang="ko-KR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 비롯된다</a:t>
              </a:r>
              <a:r>
                <a:rPr lang="en-US" altLang="ko-KR" sz="1600" dirty="0">
                  <a:solidFill>
                    <a:srgbClr val="000099"/>
                  </a:solidFill>
                  <a:latin typeface="+mn-ea"/>
                  <a:ea typeface="+mn-ea"/>
                </a:rPr>
                <a:t>.</a:t>
              </a:r>
            </a:p>
            <a:p>
              <a:pPr lvl="1" eaLnBrk="1" latinLnBrk="1" hangingPunct="1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ko-KR" altLang="en-US" sz="1600" dirty="0">
                  <a:latin typeface="+mn-ea"/>
                  <a:ea typeface="+mn-ea"/>
                </a:rPr>
                <a:t>  </a:t>
              </a:r>
              <a:r>
                <a:rPr lang="ko-KR" altLang="en-US" sz="1600" dirty="0" err="1">
                  <a:latin typeface="+mn-ea"/>
                  <a:ea typeface="+mn-ea"/>
                </a:rPr>
                <a:t>노구치</a:t>
              </a:r>
              <a:r>
                <a:rPr lang="ko-KR" altLang="en-US" sz="1600" dirty="0">
                  <a:latin typeface="+mn-ea"/>
                  <a:ea typeface="+mn-ea"/>
                </a:rPr>
                <a:t> </a:t>
              </a:r>
              <a:r>
                <a:rPr lang="ko-KR" altLang="en-US" sz="1600" dirty="0" err="1">
                  <a:latin typeface="+mn-ea"/>
                  <a:ea typeface="+mn-ea"/>
                </a:rPr>
                <a:t>히데요</a:t>
              </a:r>
              <a:r>
                <a:rPr lang="en-US" altLang="ko-KR" sz="1600" dirty="0">
                  <a:latin typeface="+mn-ea"/>
                  <a:ea typeface="+mn-ea"/>
                </a:rPr>
                <a:t>(</a:t>
              </a:r>
              <a:r>
                <a:rPr lang="ko-KR" altLang="en-US" sz="1600" dirty="0">
                  <a:latin typeface="+mn-ea"/>
                  <a:ea typeface="+mn-ea"/>
                </a:rPr>
                <a:t>野口英世 </a:t>
              </a:r>
              <a:r>
                <a:rPr lang="en-US" altLang="ko-KR" sz="1600" dirty="0">
                  <a:latin typeface="+mn-ea"/>
                  <a:ea typeface="+mn-ea"/>
                </a:rPr>
                <a:t>1876.11. 9</a:t>
              </a:r>
              <a:r>
                <a:rPr lang="en-US" altLang="ko-KR" sz="1600" dirty="0">
                  <a:latin typeface="+mn-ea"/>
                </a:rPr>
                <a:t> ∼ 1</a:t>
              </a:r>
              <a:r>
                <a:rPr lang="en-US" altLang="ko-KR" sz="1600" dirty="0">
                  <a:latin typeface="+mn-ea"/>
                  <a:ea typeface="+mn-ea"/>
                </a:rPr>
                <a:t>928. 5.21) </a:t>
              </a:r>
            </a:p>
            <a:p>
              <a:pPr lvl="1" eaLnBrk="1" latinLnBrk="1" hangingPunct="1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ko-KR" altLang="en-US" sz="1600" dirty="0">
                  <a:latin typeface="+mn-ea"/>
                  <a:ea typeface="+mn-ea"/>
                </a:rPr>
                <a:t>  일본의 세균학자</a:t>
              </a:r>
              <a:r>
                <a:rPr lang="en-US" altLang="ko-KR" sz="1600" dirty="0">
                  <a:latin typeface="+mn-ea"/>
                  <a:ea typeface="+mn-ea"/>
                </a:rPr>
                <a:t>. </a:t>
              </a:r>
              <a:r>
                <a:rPr lang="ko-KR" altLang="en-US" sz="1600" dirty="0">
                  <a:latin typeface="+mn-ea"/>
                  <a:ea typeface="+mn-ea"/>
                </a:rPr>
                <a:t>의학</a:t>
              </a:r>
              <a:r>
                <a:rPr lang="en-US" altLang="ko-KR" sz="1600" dirty="0">
                  <a:latin typeface="+mn-ea"/>
                  <a:ea typeface="+mn-ea"/>
                </a:rPr>
                <a:t>/</a:t>
              </a:r>
              <a:r>
                <a:rPr lang="ko-KR" altLang="en-US" sz="1600" dirty="0">
                  <a:latin typeface="+mn-ea"/>
                  <a:ea typeface="+mn-ea"/>
                </a:rPr>
                <a:t>이학 박사</a:t>
              </a:r>
              <a:r>
                <a:rPr lang="en-US" altLang="ko-KR" sz="1600" dirty="0">
                  <a:latin typeface="+mn-ea"/>
                  <a:ea typeface="+mn-ea"/>
                </a:rPr>
                <a:t>(</a:t>
              </a:r>
              <a:r>
                <a:rPr lang="ko-KR" altLang="en-US" sz="1600" dirty="0" err="1">
                  <a:latin typeface="+mn-ea"/>
                  <a:ea typeface="+mn-ea"/>
                </a:rPr>
                <a:t>쿄토대학</a:t>
              </a:r>
              <a:r>
                <a:rPr lang="en-US" altLang="ko-KR" sz="1600" dirty="0">
                  <a:latin typeface="+mn-ea"/>
                  <a:ea typeface="+mn-ea"/>
                </a:rPr>
                <a:t>), </a:t>
              </a:r>
              <a:r>
                <a:rPr lang="ko-KR" altLang="en-US" sz="1600" dirty="0">
                  <a:latin typeface="+mn-ea"/>
                  <a:ea typeface="+mn-ea"/>
                </a:rPr>
                <a:t>브라운대학</a:t>
              </a:r>
              <a:r>
                <a:rPr lang="en-US" altLang="ko-KR" sz="1600" dirty="0">
                  <a:latin typeface="+mn-ea"/>
                  <a:ea typeface="+mn-ea"/>
                </a:rPr>
                <a:t>/</a:t>
              </a:r>
              <a:r>
                <a:rPr lang="ko-KR" altLang="en-US" sz="1600" dirty="0">
                  <a:latin typeface="+mn-ea"/>
                  <a:ea typeface="+mn-ea"/>
                </a:rPr>
                <a:t>예일대학에서 학위수여</a:t>
              </a:r>
              <a:endParaRPr lang="en-US" altLang="ko-KR" sz="1600" dirty="0">
                <a:latin typeface="+mn-ea"/>
                <a:ea typeface="+mn-ea"/>
              </a:endParaRPr>
            </a:p>
            <a:p>
              <a:pPr lvl="1" eaLnBrk="1" latinLnBrk="1" hangingPunct="1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ko-KR" altLang="en-US" sz="1600" dirty="0">
                  <a:latin typeface="+mn-ea"/>
                  <a:ea typeface="+mn-ea"/>
                </a:rPr>
                <a:t>  가나의 </a:t>
              </a:r>
              <a:r>
                <a:rPr lang="ko-KR" altLang="en-US" sz="1600" dirty="0" err="1">
                  <a:latin typeface="+mn-ea"/>
                  <a:ea typeface="+mn-ea"/>
                </a:rPr>
                <a:t>아크라에서</a:t>
              </a:r>
              <a:r>
                <a:rPr lang="ko-KR" altLang="en-US" sz="1600" dirty="0">
                  <a:latin typeface="+mn-ea"/>
                  <a:ea typeface="+mn-ea"/>
                </a:rPr>
                <a:t> 황열병원</a:t>
              </a:r>
              <a:r>
                <a:rPr lang="en-US" altLang="ko-KR" sz="1600" dirty="0">
                  <a:latin typeface="+mn-ea"/>
                  <a:ea typeface="+mn-ea"/>
                </a:rPr>
                <a:t>(</a:t>
              </a:r>
              <a:r>
                <a:rPr lang="ko-KR" altLang="en-US" sz="1600" dirty="0">
                  <a:latin typeface="+mn-ea"/>
                  <a:ea typeface="+mn-ea"/>
                </a:rPr>
                <a:t>黃熱病原</a:t>
              </a:r>
              <a:r>
                <a:rPr lang="en-US" altLang="ko-KR" sz="1600" dirty="0">
                  <a:latin typeface="+mn-ea"/>
                  <a:ea typeface="+mn-ea"/>
                </a:rPr>
                <a:t>) </a:t>
              </a:r>
              <a:r>
                <a:rPr lang="ko-KR" altLang="en-US" sz="1600" dirty="0">
                  <a:latin typeface="+mn-ea"/>
                  <a:ea typeface="+mn-ea"/>
                </a:rPr>
                <a:t>연구 중에 자신도 감염 </a:t>
              </a:r>
              <a:r>
                <a:rPr lang="en-US" altLang="ko-KR" sz="1600" dirty="0">
                  <a:latin typeface="+mn-ea"/>
                  <a:ea typeface="+mn-ea"/>
                </a:rPr>
                <a:t>51</a:t>
              </a:r>
              <a:r>
                <a:rPr lang="ko-KR" altLang="en-US" sz="1600" dirty="0">
                  <a:latin typeface="+mn-ea"/>
                  <a:ea typeface="+mn-ea"/>
                </a:rPr>
                <a:t>세에 사망</a:t>
              </a:r>
              <a:r>
                <a:rPr lang="en-US" altLang="ko-KR" sz="1600" dirty="0">
                  <a:latin typeface="+mn-ea"/>
                  <a:ea typeface="+mn-ea"/>
                </a:rPr>
                <a:t>. </a:t>
              </a:r>
            </a:p>
            <a:p>
              <a:pPr lvl="1" eaLnBrk="1" latinLnBrk="1" hangingPunct="1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en-US" altLang="ko-KR" sz="1600" dirty="0">
                  <a:latin typeface="+mn-ea"/>
                  <a:ea typeface="+mn-ea"/>
                </a:rPr>
                <a:t>  2004</a:t>
              </a:r>
              <a:r>
                <a:rPr lang="ko-KR" altLang="en-US" sz="1600" dirty="0">
                  <a:latin typeface="+mn-ea"/>
                  <a:ea typeface="+mn-ea"/>
                </a:rPr>
                <a:t>년부터 발행되고 있는 일본 은행권의 </a:t>
              </a:r>
              <a:r>
                <a:rPr lang="en-US" altLang="ko-KR" sz="1600" dirty="0">
                  <a:latin typeface="+mn-ea"/>
                  <a:ea typeface="+mn-ea"/>
                </a:rPr>
                <a:t>1,000</a:t>
              </a:r>
              <a:r>
                <a:rPr lang="ko-KR" altLang="en-US" sz="1600" dirty="0" err="1">
                  <a:latin typeface="+mn-ea"/>
                  <a:ea typeface="+mn-ea"/>
                </a:rPr>
                <a:t>엔권</a:t>
              </a:r>
              <a:r>
                <a:rPr lang="ko-KR" altLang="en-US" sz="1600" dirty="0">
                  <a:latin typeface="+mn-ea"/>
                  <a:ea typeface="+mn-ea"/>
                </a:rPr>
                <a:t> 초상이 됨</a:t>
              </a:r>
              <a:r>
                <a:rPr lang="en-US" altLang="ko-KR" sz="1600" dirty="0">
                  <a:latin typeface="+mn-ea"/>
                  <a:ea typeface="+mn-ea"/>
                </a:rPr>
                <a:t>. </a:t>
              </a:r>
              <a:endParaRPr lang="en-US" altLang="ko-KR" sz="800" dirty="0">
                <a:latin typeface="+mn-ea"/>
                <a:ea typeface="+mn-ea"/>
              </a:endParaRPr>
            </a:p>
            <a:p>
              <a:pPr eaLnBrk="1" latinLnBrk="1" hangingPunct="1">
                <a:lnSpc>
                  <a:spcPct val="200000"/>
                </a:lnSpc>
                <a:buFont typeface="Wingdings" pitchFamily="2" charset="2"/>
                <a:buChar char="u"/>
                <a:defRPr/>
              </a:pPr>
              <a:r>
                <a:rPr lang="en-US" altLang="ko-KR" sz="1600" dirty="0">
                  <a:solidFill>
                    <a:srgbClr val="000099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산소는 면역체계 기능 강화에 결정적인 역할을 한다</a:t>
              </a:r>
              <a:r>
                <a:rPr lang="en-US" altLang="ko-KR" sz="1600" dirty="0">
                  <a:solidFill>
                    <a:srgbClr val="000099"/>
                  </a:solidFill>
                  <a:latin typeface="+mn-ea"/>
                  <a:ea typeface="+mn-ea"/>
                </a:rPr>
                <a:t>. – </a:t>
              </a:r>
              <a:r>
                <a:rPr lang="ko-KR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정신의학자 </a:t>
              </a:r>
              <a:r>
                <a:rPr lang="en-US" altLang="ko-KR" sz="1600" dirty="0">
                  <a:solidFill>
                    <a:srgbClr val="000099"/>
                  </a:solidFill>
                  <a:latin typeface="+mn-ea"/>
                  <a:ea typeface="+mn-ea"/>
                </a:rPr>
                <a:t>Stephen. Levine -</a:t>
              </a:r>
            </a:p>
            <a:p>
              <a:pPr eaLnBrk="1" latinLnBrk="1" hangingPunct="1">
                <a:lnSpc>
                  <a:spcPct val="200000"/>
                </a:lnSpc>
                <a:buFont typeface="Wingdings" pitchFamily="2" charset="2"/>
                <a:buChar char="u"/>
                <a:defRPr/>
              </a:pPr>
              <a:r>
                <a:rPr lang="en-US" altLang="ko-KR" sz="1600" dirty="0">
                  <a:solidFill>
                    <a:srgbClr val="000099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천식</a:t>
              </a:r>
              <a:r>
                <a:rPr lang="en-US" altLang="ko-KR" sz="1600" dirty="0">
                  <a:solidFill>
                    <a:srgbClr val="000099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피로회복에 산소는 지대한 효과를 준다  </a:t>
              </a:r>
              <a:r>
                <a:rPr lang="en-US" altLang="ko-KR" sz="1600" dirty="0">
                  <a:solidFill>
                    <a:srgbClr val="000099"/>
                  </a:solidFill>
                  <a:latin typeface="+mn-ea"/>
                  <a:ea typeface="+mn-ea"/>
                </a:rPr>
                <a:t>-  </a:t>
              </a:r>
              <a:r>
                <a:rPr lang="ko-KR" altLang="en-US" sz="1600" dirty="0">
                  <a:solidFill>
                    <a:srgbClr val="9900CC"/>
                  </a:solidFill>
                  <a:latin typeface="+mn-ea"/>
                  <a:ea typeface="+mn-ea"/>
                </a:rPr>
                <a:t>일본 도리노몬 병원</a:t>
              </a:r>
              <a:r>
                <a:rPr lang="en-US" altLang="ko-KR" sz="1600" dirty="0">
                  <a:solidFill>
                    <a:srgbClr val="9900CC"/>
                  </a:solidFill>
                  <a:latin typeface="+mn-ea"/>
                  <a:ea typeface="+mn-ea"/>
                </a:rPr>
                <a:t>.</a:t>
              </a:r>
            </a:p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u"/>
                <a:defRPr/>
              </a:pPr>
              <a:r>
                <a:rPr lang="en-US" altLang="ko-KR" sz="1600" dirty="0">
                  <a:solidFill>
                    <a:srgbClr val="000099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산소는 노화방지와 치매예방에 효과가 있다</a:t>
              </a:r>
              <a:r>
                <a:rPr lang="en-US" altLang="ko-KR" sz="1600" dirty="0">
                  <a:solidFill>
                    <a:srgbClr val="000099"/>
                  </a:solidFill>
                  <a:latin typeface="+mn-ea"/>
                  <a:ea typeface="+mn-ea"/>
                </a:rPr>
                <a:t>.   - </a:t>
              </a:r>
              <a:r>
                <a:rPr lang="ko-KR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일본 </a:t>
              </a:r>
              <a:r>
                <a:rPr lang="ko-KR" altLang="en-US" sz="1600" dirty="0" err="1">
                  <a:solidFill>
                    <a:srgbClr val="000099"/>
                  </a:solidFill>
                  <a:latin typeface="+mn-ea"/>
                  <a:ea typeface="+mn-ea"/>
                </a:rPr>
                <a:t>경식중앙병원</a:t>
              </a:r>
              <a:r>
                <a:rPr lang="ko-KR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  </a:t>
              </a:r>
              <a:r>
                <a:rPr lang="ko-KR" altLang="en-US" sz="1600" dirty="0" err="1">
                  <a:solidFill>
                    <a:srgbClr val="000099"/>
                  </a:solidFill>
                  <a:latin typeface="+mn-ea"/>
                  <a:ea typeface="+mn-ea"/>
                </a:rPr>
                <a:t>길송준일</a:t>
              </a:r>
              <a:r>
                <a:rPr lang="ko-KR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600" dirty="0">
                  <a:solidFill>
                    <a:srgbClr val="000099"/>
                  </a:solidFill>
                  <a:latin typeface="+mn-ea"/>
                  <a:ea typeface="+mn-ea"/>
                </a:rPr>
                <a:t>-</a:t>
              </a:r>
              <a:endParaRPr lang="ko-KR" altLang="en-US" sz="1600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2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56340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방송 </a:t>
              </a:r>
              <a:r>
                <a:rPr lang="en-US" altLang="ko-KR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/ </a:t>
              </a: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보도 자료</a:t>
              </a:r>
            </a:p>
          </p:txBody>
        </p:sp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78497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868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8688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8690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8692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8696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pSp>
        <p:nvGrpSpPr>
          <p:cNvPr id="56330" name="그룹 25"/>
          <p:cNvGrpSpPr>
            <a:grpSpLocks/>
          </p:cNvGrpSpPr>
          <p:nvPr/>
        </p:nvGrpSpPr>
        <p:grpSpPr bwMode="auto">
          <a:xfrm>
            <a:off x="328190" y="2060848"/>
            <a:ext cx="8492281" cy="3600400"/>
            <a:chOff x="500034" y="2571744"/>
            <a:chExt cx="8215370" cy="3384550"/>
          </a:xfrm>
        </p:grpSpPr>
        <p:pic>
          <p:nvPicPr>
            <p:cNvPr id="56334" name="Picture 3" descr="SB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34" y="2571744"/>
              <a:ext cx="4214842" cy="3384550"/>
            </a:xfrm>
            <a:prstGeom prst="rect">
              <a:avLst/>
            </a:prstGeom>
            <a:noFill/>
            <a:ln w="9525">
              <a:solidFill>
                <a:srgbClr val="92D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335" name="Picture 8" descr="CES라스베가스전시회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76" y="2571744"/>
              <a:ext cx="4000528" cy="3384550"/>
            </a:xfrm>
            <a:prstGeom prst="rect">
              <a:avLst/>
            </a:prstGeom>
            <a:noFill/>
            <a:ln w="9525">
              <a:solidFill>
                <a:srgbClr val="92D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5460578" y="5943601"/>
            <a:ext cx="3082925" cy="2762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dirty="0"/>
              <a:t>첨부 사진은 </a:t>
            </a:r>
            <a:r>
              <a:rPr kumimoji="0" lang="en-US" altLang="ko-KR" sz="1200" dirty="0"/>
              <a:t>SBS, KBS</a:t>
            </a:r>
            <a:r>
              <a:rPr kumimoji="0" lang="ko-KR" altLang="en-US" sz="1200" dirty="0"/>
              <a:t>뉴스를 </a:t>
            </a:r>
            <a:r>
              <a:rPr kumimoji="0" lang="ko-KR" altLang="en-US" sz="1200" dirty="0" err="1"/>
              <a:t>캡쳐한</a:t>
            </a:r>
            <a:r>
              <a:rPr kumimoji="0" lang="ko-KR" altLang="en-US" sz="1200" dirty="0"/>
              <a:t> 것임 </a:t>
            </a:r>
          </a:p>
        </p:txBody>
      </p:sp>
      <p:sp>
        <p:nvSpPr>
          <p:cNvPr id="56332" name="Text Box 10"/>
          <p:cNvSpPr txBox="1">
            <a:spLocks noChangeArrowheads="1"/>
          </p:cNvSpPr>
          <p:nvPr/>
        </p:nvSpPr>
        <p:spPr bwMode="auto">
          <a:xfrm>
            <a:off x="428624" y="1335048"/>
            <a:ext cx="745574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ko-KR" altLang="en-US" sz="2000" b="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현지에서</a:t>
            </a:r>
            <a:r>
              <a:rPr kumimoji="0" lang="ko-KR" altLang="en-US" sz="2000" b="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 신제품</a:t>
            </a:r>
            <a:r>
              <a:rPr kumimoji="0" lang="ko-KR" altLang="en-US" sz="2000" b="0">
                <a:latin typeface="휴먼엑스포" panose="02030504000101010101" pitchFamily="18" charset="-127"/>
                <a:ea typeface="휴먼엑스포" panose="02030504000101010101" pitchFamily="18" charset="-127"/>
              </a:rPr>
              <a:t> </a:t>
            </a:r>
            <a:r>
              <a:rPr kumimoji="0" lang="ko-KR" altLang="en-US" sz="2000" smtClean="0">
                <a:solidFill>
                  <a:srgbClr val="FF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산소농축기</a:t>
            </a:r>
            <a:r>
              <a:rPr kumimoji="0" lang="ko-KR" altLang="en-US" sz="2000" b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</a:t>
            </a:r>
            <a:r>
              <a:rPr kumimoji="0" lang="ko-KR" altLang="en-US" sz="2000" b="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 뜨거운 반응을 얻었다</a:t>
            </a:r>
            <a:r>
              <a:rPr kumimoji="0" lang="en-US" altLang="ko-KR" sz="2000" b="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2000" b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78497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pSp>
        <p:nvGrpSpPr>
          <p:cNvPr id="62467" name="그룹 3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50"/>
          </a:xfrm>
        </p:grpSpPr>
        <p:grpSp>
          <p:nvGrpSpPr>
            <p:cNvPr id="62484" name="그룹 9"/>
            <p:cNvGrpSpPr>
              <a:grpSpLocks/>
            </p:cNvGrpSpPr>
            <p:nvPr/>
          </p:nvGrpSpPr>
          <p:grpSpPr bwMode="auto">
            <a:xfrm>
              <a:off x="0" y="0"/>
              <a:ext cx="9144000" cy="1073150"/>
              <a:chOff x="0" y="0"/>
              <a:chExt cx="9144000" cy="1073133"/>
            </a:xfrm>
          </p:grpSpPr>
          <p:sp>
            <p:nvSpPr>
              <p:cNvPr id="16" name="직사각형 15"/>
              <p:cNvSpPr/>
              <p:nvPr/>
            </p:nvSpPr>
            <p:spPr bwMode="auto">
              <a:xfrm>
                <a:off x="0" y="0"/>
                <a:ext cx="9144000" cy="1028683"/>
              </a:xfrm>
              <a:prstGeom prst="rect">
                <a:avLst/>
              </a:prstGeom>
              <a:solidFill>
                <a:srgbClr val="0066FF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1" latinLnBrk="1" hangingPunct="1">
                  <a:defRPr/>
                </a:pPr>
                <a:endParaRPr lang="ko-KR" altLang="en-US">
                  <a:solidFill>
                    <a:schemeClr val="tx1"/>
                  </a:solidFill>
                  <a:latin typeface="휴먼엑스포" pitchFamily="18" charset="-127"/>
                  <a:ea typeface="휴먼엑스포" pitchFamily="18" charset="-127"/>
                </a:endParaRPr>
              </a:p>
            </p:txBody>
          </p:sp>
          <p:sp>
            <p:nvSpPr>
              <p:cNvPr id="40965" name="Rectangle 5"/>
              <p:cNvSpPr>
                <a:spLocks noChangeArrowheads="1"/>
              </p:cNvSpPr>
              <p:nvPr/>
            </p:nvSpPr>
            <p:spPr bwMode="auto">
              <a:xfrm>
                <a:off x="0" y="1000109"/>
                <a:ext cx="9144000" cy="73024"/>
              </a:xfrm>
              <a:prstGeom prst="rect">
                <a:avLst/>
              </a:prstGeom>
              <a:gradFill rotWithShape="1">
                <a:gsLst>
                  <a:gs pos="0">
                    <a:srgbClr val="C0C0C0"/>
                  </a:gs>
                  <a:gs pos="50000">
                    <a:schemeClr val="bg1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33821" name="TextBox 16"/>
              <p:cNvSpPr txBox="1">
                <a:spLocks noChangeArrowheads="1"/>
              </p:cNvSpPr>
              <p:nvPr/>
            </p:nvSpPr>
            <p:spPr bwMode="auto">
              <a:xfrm>
                <a:off x="571500" y="214310"/>
                <a:ext cx="7600950" cy="707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latinLnBrk="1" hangingPunct="1">
                  <a:defRPr/>
                </a:pPr>
                <a:r>
                  <a:rPr lang="ko-KR" altLang="en-US" sz="40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협력업체 주요실적</a:t>
                </a:r>
                <a:r>
                  <a:rPr lang="en-US" altLang="ko-KR" sz="4000" dirty="0">
                    <a:solidFill>
                      <a:schemeClr val="bg1"/>
                    </a:solidFill>
                    <a:latin typeface="+mn-ea"/>
                    <a:ea typeface="+mn-ea"/>
                  </a:rPr>
                  <a:t>(</a:t>
                </a:r>
                <a:r>
                  <a:rPr lang="ko-KR" altLang="en-US" sz="40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설치사례</a:t>
                </a:r>
                <a:r>
                  <a:rPr lang="en-US" altLang="ko-KR" sz="4000" dirty="0" smtClean="0">
                    <a:solidFill>
                      <a:schemeClr val="bg1"/>
                    </a:solidFill>
                    <a:latin typeface="+mn-ea"/>
                    <a:ea typeface="+mn-ea"/>
                  </a:rPr>
                  <a:t>)</a:t>
                </a:r>
                <a:endParaRPr lang="ko-KR" altLang="en-US" sz="40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28686" name="Rectangle 14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88" name="Rectangle 16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0" name="Rectangle 18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2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4" name="Rectangle 22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6" name="Rectangle 24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</p:grpSp>
      <p:grpSp>
        <p:nvGrpSpPr>
          <p:cNvPr id="62468" name="그룹 38"/>
          <p:cNvGrpSpPr>
            <a:grpSpLocks/>
          </p:cNvGrpSpPr>
          <p:nvPr/>
        </p:nvGrpSpPr>
        <p:grpSpPr bwMode="auto">
          <a:xfrm>
            <a:off x="4643438" y="1214438"/>
            <a:ext cx="4202112" cy="5268912"/>
            <a:chOff x="4429124" y="1214422"/>
            <a:chExt cx="4201390" cy="5269484"/>
          </a:xfrm>
        </p:grpSpPr>
        <p:grpSp>
          <p:nvGrpSpPr>
            <p:cNvPr id="62471" name="그룹 29"/>
            <p:cNvGrpSpPr>
              <a:grpSpLocks/>
            </p:cNvGrpSpPr>
            <p:nvPr/>
          </p:nvGrpSpPr>
          <p:grpSpPr bwMode="auto">
            <a:xfrm>
              <a:off x="5786446" y="4000504"/>
              <a:ext cx="2844068" cy="2483402"/>
              <a:chOff x="500034" y="1785926"/>
              <a:chExt cx="3929090" cy="3643338"/>
            </a:xfrm>
          </p:grpSpPr>
          <p:pic>
            <p:nvPicPr>
              <p:cNvPr id="62476" name="_x80577936" descr="EMB000008d06f8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r="76016"/>
              <a:stretch>
                <a:fillRect/>
              </a:stretch>
            </p:blipFill>
            <p:spPr bwMode="auto">
              <a:xfrm>
                <a:off x="500034" y="1785926"/>
                <a:ext cx="1000132" cy="3643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477" name="_x80578816" descr="EMB000008d06f8a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2749" t="62735"/>
              <a:stretch>
                <a:fillRect/>
              </a:stretch>
            </p:blipFill>
            <p:spPr bwMode="auto">
              <a:xfrm>
                <a:off x="1500166" y="3571876"/>
                <a:ext cx="2928958" cy="1857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478" name="_x80579296" descr="EMB000008d06f8d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2749" b="63135"/>
              <a:stretch>
                <a:fillRect/>
              </a:stretch>
            </p:blipFill>
            <p:spPr bwMode="auto">
              <a:xfrm>
                <a:off x="1500166" y="1785926"/>
                <a:ext cx="2928958" cy="1143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" name="_x80629904" descr="EMB000008d06f9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t="4379" b="10683"/>
              <a:stretch>
                <a:fillRect/>
              </a:stretch>
            </p:blipFill>
            <p:spPr bwMode="auto">
              <a:xfrm>
                <a:off x="2214437" y="2929995"/>
                <a:ext cx="1429679" cy="78495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</p:pic>
          <p:pic>
            <p:nvPicPr>
              <p:cNvPr id="62480" name="_x80526688" descr="EMB000008d06f98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t="3972" b="5910"/>
              <a:stretch>
                <a:fillRect/>
              </a:stretch>
            </p:blipFill>
            <p:spPr bwMode="auto">
              <a:xfrm>
                <a:off x="1500166" y="2909888"/>
                <a:ext cx="714380" cy="661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타원 35"/>
              <p:cNvSpPr/>
              <p:nvPr/>
            </p:nvSpPr>
            <p:spPr>
              <a:xfrm>
                <a:off x="572060" y="2357003"/>
                <a:ext cx="999898" cy="100157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62482" name="_x80527808" descr="EMB000008d06f9d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78839" t="36630" b="37325"/>
              <a:stretch>
                <a:fillRect/>
              </a:stretch>
            </p:blipFill>
            <p:spPr bwMode="auto">
              <a:xfrm>
                <a:off x="3643306" y="2928934"/>
                <a:ext cx="785818" cy="642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타원 37"/>
              <p:cNvSpPr/>
              <p:nvPr/>
            </p:nvSpPr>
            <p:spPr>
              <a:xfrm>
                <a:off x="3499394" y="2429209"/>
                <a:ext cx="857370" cy="85715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2472" name="그룹 2"/>
            <p:cNvGrpSpPr>
              <a:grpSpLocks/>
            </p:cNvGrpSpPr>
            <p:nvPr/>
          </p:nvGrpSpPr>
          <p:grpSpPr bwMode="auto">
            <a:xfrm>
              <a:off x="4429124" y="1214422"/>
              <a:ext cx="3250989" cy="3000396"/>
              <a:chOff x="4714876" y="1785926"/>
              <a:chExt cx="3714776" cy="3643338"/>
            </a:xfrm>
          </p:grpSpPr>
          <p:pic>
            <p:nvPicPr>
              <p:cNvPr id="62473" name="_x80527888" descr="EMB000008d06fa0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4876" y="1785926"/>
                <a:ext cx="3714776" cy="36433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474" name="TextBox 18"/>
              <p:cNvSpPr txBox="1">
                <a:spLocks noChangeArrowheads="1"/>
              </p:cNvSpPr>
              <p:nvPr/>
            </p:nvSpPr>
            <p:spPr bwMode="auto">
              <a:xfrm>
                <a:off x="6051158" y="5025825"/>
                <a:ext cx="2378494" cy="336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1200">
                    <a:solidFill>
                      <a:srgbClr val="FF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상암동 카이저 팰리스 전경</a:t>
                </a: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5072167" y="2572504"/>
                <a:ext cx="2428493" cy="250047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62469" name="그림 28" descr="image001.jpg"/>
          <p:cNvPicPr>
            <a:picLocks noGrp="1" noChangeAspect="1"/>
          </p:cNvPicPr>
          <p:nvPr isPhoto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14438"/>
            <a:ext cx="4323879" cy="5454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78497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pSp>
        <p:nvGrpSpPr>
          <p:cNvPr id="64515" name="그룹 3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50"/>
          </a:xfrm>
        </p:grpSpPr>
        <p:grpSp>
          <p:nvGrpSpPr>
            <p:cNvPr id="64526" name="그룹 9"/>
            <p:cNvGrpSpPr>
              <a:grpSpLocks/>
            </p:cNvGrpSpPr>
            <p:nvPr/>
          </p:nvGrpSpPr>
          <p:grpSpPr bwMode="auto">
            <a:xfrm>
              <a:off x="0" y="0"/>
              <a:ext cx="9144000" cy="1073150"/>
              <a:chOff x="0" y="0"/>
              <a:chExt cx="9144000" cy="1073133"/>
            </a:xfrm>
          </p:grpSpPr>
          <p:sp>
            <p:nvSpPr>
              <p:cNvPr id="16" name="직사각형 15"/>
              <p:cNvSpPr/>
              <p:nvPr/>
            </p:nvSpPr>
            <p:spPr bwMode="auto">
              <a:xfrm>
                <a:off x="0" y="0"/>
                <a:ext cx="9144000" cy="1028683"/>
              </a:xfrm>
              <a:prstGeom prst="rect">
                <a:avLst/>
              </a:prstGeom>
              <a:solidFill>
                <a:srgbClr val="0066FF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1" latinLnBrk="1" hangingPunct="1">
                  <a:defRPr/>
                </a:pPr>
                <a:endParaRPr lang="ko-KR" altLang="en-US">
                  <a:solidFill>
                    <a:schemeClr val="tx1"/>
                  </a:solidFill>
                  <a:latin typeface="휴먼엑스포" pitchFamily="18" charset="-127"/>
                  <a:ea typeface="휴먼엑스포" pitchFamily="18" charset="-127"/>
                </a:endParaRPr>
              </a:p>
            </p:txBody>
          </p:sp>
          <p:sp>
            <p:nvSpPr>
              <p:cNvPr id="40965" name="Rectangle 5"/>
              <p:cNvSpPr>
                <a:spLocks noChangeArrowheads="1"/>
              </p:cNvSpPr>
              <p:nvPr/>
            </p:nvSpPr>
            <p:spPr bwMode="auto">
              <a:xfrm>
                <a:off x="0" y="1000109"/>
                <a:ext cx="9144000" cy="73024"/>
              </a:xfrm>
              <a:prstGeom prst="rect">
                <a:avLst/>
              </a:prstGeom>
              <a:gradFill rotWithShape="1">
                <a:gsLst>
                  <a:gs pos="0">
                    <a:srgbClr val="C0C0C0"/>
                  </a:gs>
                  <a:gs pos="50000">
                    <a:schemeClr val="bg1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33821" name="TextBox 16"/>
              <p:cNvSpPr txBox="1">
                <a:spLocks noChangeArrowheads="1"/>
              </p:cNvSpPr>
              <p:nvPr/>
            </p:nvSpPr>
            <p:spPr bwMode="auto">
              <a:xfrm>
                <a:off x="571500" y="214310"/>
                <a:ext cx="7024836" cy="707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latinLnBrk="1" hangingPunct="1">
                  <a:defRPr/>
                </a:pPr>
                <a:r>
                  <a:rPr lang="ko-KR" altLang="en-US" sz="40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협력업체 주요실적</a:t>
                </a:r>
                <a:r>
                  <a:rPr lang="en-US" altLang="ko-KR" sz="4000" dirty="0">
                    <a:solidFill>
                      <a:schemeClr val="bg1"/>
                    </a:solidFill>
                    <a:latin typeface="+mn-ea"/>
                    <a:ea typeface="+mn-ea"/>
                  </a:rPr>
                  <a:t>(</a:t>
                </a:r>
                <a:r>
                  <a:rPr lang="ko-KR" altLang="en-US" sz="4000" dirty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설치사례</a:t>
                </a:r>
                <a:r>
                  <a:rPr lang="en-US" altLang="ko-KR" sz="4000" dirty="0">
                    <a:solidFill>
                      <a:schemeClr val="bg1"/>
                    </a:solidFill>
                    <a:latin typeface="+mn-ea"/>
                    <a:ea typeface="+mn-ea"/>
                  </a:rPr>
                  <a:t>)</a:t>
                </a:r>
                <a:endParaRPr lang="ko-KR" altLang="en-US" sz="40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28686" name="Rectangle 14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88" name="Rectangle 16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0" name="Rectangle 18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2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4" name="Rectangle 22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6" name="Rectangle 24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</p:grpSp>
      <p:grpSp>
        <p:nvGrpSpPr>
          <p:cNvPr id="64516" name="그룹 14"/>
          <p:cNvGrpSpPr>
            <a:grpSpLocks/>
          </p:cNvGrpSpPr>
          <p:nvPr/>
        </p:nvGrpSpPr>
        <p:grpSpPr bwMode="auto">
          <a:xfrm>
            <a:off x="642938" y="1214438"/>
            <a:ext cx="7921625" cy="5400675"/>
            <a:chOff x="611560" y="1124744"/>
            <a:chExt cx="7920880" cy="5400600"/>
          </a:xfrm>
        </p:grpSpPr>
        <p:sp>
          <p:nvSpPr>
            <p:cNvPr id="17" name="TextBox 16"/>
            <p:cNvSpPr txBox="1"/>
            <p:nvPr/>
          </p:nvSpPr>
          <p:spPr>
            <a:xfrm>
              <a:off x="1187768" y="1124744"/>
              <a:ext cx="2192132" cy="5238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ko-KR" sz="2800" dirty="0">
                  <a:solidFill>
                    <a:srgbClr val="00008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SK </a:t>
              </a:r>
              <a:r>
                <a:rPr lang="ko-KR" altLang="en-US" sz="2800" dirty="0" err="1">
                  <a:solidFill>
                    <a:srgbClr val="00008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와이번스</a:t>
              </a:r>
              <a:endParaRPr lang="ko-KR" altLang="en-US" sz="2800" dirty="0">
                <a:solidFill>
                  <a:srgbClr val="0000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4356120" y="1124744"/>
              <a:ext cx="0" cy="5400600"/>
            </a:xfrm>
            <a:prstGeom prst="line">
              <a:avLst/>
            </a:prstGeom>
            <a:ln w="38100">
              <a:solidFill>
                <a:srgbClr val="FF66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548221" y="1124744"/>
              <a:ext cx="2795324" cy="5238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ko-KR" altLang="en-US" sz="2800" dirty="0">
                  <a:solidFill>
                    <a:srgbClr val="00008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대한항공 </a:t>
              </a:r>
              <a:r>
                <a:rPr lang="ko-KR" altLang="en-US" sz="2800" dirty="0" err="1">
                  <a:solidFill>
                    <a:srgbClr val="00008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배구단</a:t>
              </a:r>
              <a:endParaRPr lang="ko-KR" altLang="en-US" sz="2800" dirty="0">
                <a:solidFill>
                  <a:srgbClr val="0000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20" name="Picture 4" descr="대한항공산소흡입"/>
            <p:cNvPicPr>
              <a:picLocks noChangeAspect="1" noChangeArrowheads="1"/>
            </p:cNvPicPr>
            <p:nvPr/>
          </p:nvPicPr>
          <p:blipFill>
            <a:blip r:embed="rId3" cstate="print">
              <a:lum contrast="20000"/>
            </a:blip>
            <a:srcRect l="21610" t="31751" r="24189" b="45158"/>
            <a:stretch>
              <a:fillRect/>
            </a:stretch>
          </p:blipFill>
          <p:spPr bwMode="auto">
            <a:xfrm>
              <a:off x="4778355" y="1916895"/>
              <a:ext cx="3754085" cy="216055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1" name="Picture 4" descr="대한항공산소흡입"/>
            <p:cNvPicPr>
              <a:picLocks noChangeAspect="1" noChangeArrowheads="1"/>
            </p:cNvPicPr>
            <p:nvPr/>
          </p:nvPicPr>
          <p:blipFill>
            <a:blip r:embed="rId3" cstate="print">
              <a:lum contrast="20000"/>
            </a:blip>
            <a:srcRect l="17432" t="7425" r="16768" b="68434"/>
            <a:stretch>
              <a:fillRect/>
            </a:stretch>
          </p:blipFill>
          <p:spPr bwMode="auto">
            <a:xfrm>
              <a:off x="4787879" y="4220326"/>
              <a:ext cx="3744561" cy="20176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2" name="Picture 5" descr="sk선수단차량산소발생기설치"/>
            <p:cNvPicPr>
              <a:picLocks noChangeAspect="1" noChangeArrowheads="1"/>
            </p:cNvPicPr>
            <p:nvPr/>
          </p:nvPicPr>
          <p:blipFill>
            <a:blip r:embed="rId4" cstate="print">
              <a:lum contrast="20000"/>
            </a:blip>
            <a:srcRect t="4826" b="14734"/>
            <a:stretch>
              <a:fillRect/>
            </a:stretch>
          </p:blipFill>
          <p:spPr bwMode="auto">
            <a:xfrm>
              <a:off x="611560" y="1916895"/>
              <a:ext cx="1800056" cy="24320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Picture 7" descr="sk선수단차량산소발생기설치2"/>
            <p:cNvPicPr>
              <a:picLocks noChangeAspect="1" noChangeArrowheads="1"/>
            </p:cNvPicPr>
            <p:nvPr/>
          </p:nvPicPr>
          <p:blipFill>
            <a:blip r:embed="rId5" cstate="print">
              <a:lum contrast="20000"/>
            </a:blip>
            <a:srcRect t="2606" r="2038"/>
            <a:stretch>
              <a:fillRect/>
            </a:stretch>
          </p:blipFill>
          <p:spPr bwMode="auto">
            <a:xfrm rot="20646228">
              <a:off x="2437013" y="2890019"/>
              <a:ext cx="1469887" cy="14461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4" name="Picture 4" descr="sk선수단차량산소발생기설치3"/>
            <p:cNvPicPr>
              <a:picLocks noChangeAspect="1" noChangeArrowheads="1"/>
            </p:cNvPicPr>
            <p:nvPr/>
          </p:nvPicPr>
          <p:blipFill>
            <a:blip r:embed="rId6" cstate="print">
              <a:lum bright="40000" contrast="20000"/>
            </a:blip>
            <a:srcRect l="977" t="2584"/>
            <a:stretch>
              <a:fillRect/>
            </a:stretch>
          </p:blipFill>
          <p:spPr bwMode="auto">
            <a:xfrm>
              <a:off x="611560" y="4509247"/>
              <a:ext cx="3168352" cy="17906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그룹 9"/>
          <p:cNvGrpSpPr>
            <a:grpSpLocks/>
          </p:cNvGrpSpPr>
          <p:nvPr/>
        </p:nvGrpSpPr>
        <p:grpSpPr bwMode="auto">
          <a:xfrm>
            <a:off x="0" y="31661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18459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 업 이 </a:t>
              </a:r>
              <a:r>
                <a:rPr lang="ko-KR" altLang="en-US" sz="4000" dirty="0" err="1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념</a:t>
              </a:r>
              <a:endPara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78497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56313959"/>
              </p:ext>
            </p:extLst>
          </p:nvPr>
        </p:nvGraphicFramePr>
        <p:xfrm>
          <a:off x="2267744" y="3717032"/>
          <a:ext cx="5688632" cy="1426638"/>
        </p:xfrm>
        <a:graphic>
          <a:graphicData uri="http://schemas.openxmlformats.org/drawingml/2006/table">
            <a:tbl>
              <a:tblPr/>
              <a:tblGrid>
                <a:gridCol w="850411"/>
                <a:gridCol w="3590671"/>
                <a:gridCol w="1247550"/>
              </a:tblGrid>
              <a:tr h="4755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분류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내용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완성도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5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성인용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편백나무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침대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),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산소농축기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완제품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5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아동용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편백나무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침대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소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),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산소농축기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완제품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31074672"/>
              </p:ext>
            </p:extLst>
          </p:nvPr>
        </p:nvGraphicFramePr>
        <p:xfrm>
          <a:off x="2195736" y="5229200"/>
          <a:ext cx="5760640" cy="1195409"/>
        </p:xfrm>
        <a:graphic>
          <a:graphicData uri="http://schemas.openxmlformats.org/drawingml/2006/table">
            <a:tbl>
              <a:tblPr/>
              <a:tblGrid>
                <a:gridCol w="861176"/>
                <a:gridCol w="3636122"/>
                <a:gridCol w="1263342"/>
              </a:tblGrid>
              <a:tr h="3940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분류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내용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완성도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0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설치형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산소농축기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청정살균기기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버블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완제품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3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일체형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산소농축기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청정살균기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완제품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23528" y="1251818"/>
            <a:ext cx="8280920" cy="357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1) </a:t>
            </a:r>
            <a:r>
              <a:rPr lang="en-US" altLang="ko-KR" dirty="0" smtClean="0">
                <a:solidFill>
                  <a:srgbClr val="000000"/>
                </a:solidFill>
                <a:latin typeface="+mj-ea"/>
                <a:ea typeface="+mj-ea"/>
                <a:cs typeface="굴림" pitchFamily="50" charset="-127"/>
              </a:rPr>
              <a:t>C I </a:t>
            </a: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  <a:cs typeface="굴림" pitchFamily="50" charset="-127"/>
              </a:rPr>
              <a:t>소개</a:t>
            </a:r>
            <a:endParaRPr kumimoji="1" lang="ko-KR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 ‘</a:t>
            </a:r>
            <a:r>
              <a:rPr kumimoji="1" lang="ko-KR" altLang="en-US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수피야</a:t>
            </a: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’는 우리가 </a:t>
            </a:r>
            <a:r>
              <a:rPr kumimoji="1" lang="ko-KR" altLang="en-US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편백나무</a:t>
            </a: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 숲에서 신선한 공기를 마시며 </a:t>
            </a:r>
            <a:r>
              <a:rPr kumimoji="1" lang="ko-KR" altLang="en-US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살고자하는</a:t>
            </a: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 희망을</a:t>
            </a:r>
            <a:endParaRPr kumimoji="1" lang="en-US" altLang="ko-KR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   현실로 만들겠다는 의지를 담은 이름입니다</a:t>
            </a:r>
            <a:r>
              <a:rPr kumimoji="1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. </a:t>
            </a:r>
            <a:endParaRPr kumimoji="1" lang="en-US" altLang="ko-KR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2) </a:t>
            </a: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상 표 이 </a:t>
            </a:r>
            <a:r>
              <a:rPr kumimoji="1" lang="ko-KR" altLang="en-US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름</a:t>
            </a:r>
            <a:endParaRPr kumimoji="1" lang="ko-KR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   도심의  각박한  공간에서  매일의  삶을  </a:t>
            </a:r>
            <a:r>
              <a:rPr kumimoji="1" lang="ko-KR" altLang="en-US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살아야하는</a:t>
            </a: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 우리가  </a:t>
            </a:r>
            <a:r>
              <a:rPr kumimoji="1" lang="ko-KR" altLang="en-US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편백나무</a:t>
            </a: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 </a:t>
            </a:r>
            <a:endParaRPr kumimoji="1" lang="en-US" altLang="ko-KR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   숲의 공간에서 맑은 공기를  마시며 살 수 있는 환경을  갖고 싶어 하는 </a:t>
            </a:r>
            <a:endParaRPr kumimoji="1" lang="en-US" altLang="ko-KR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   꿈을  ‘</a:t>
            </a: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  <a:cs typeface="굴림" pitchFamily="50" charset="-127"/>
              </a:rPr>
              <a:t>그린엘  </a:t>
            </a: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침대’</a:t>
            </a:r>
            <a:r>
              <a:rPr kumimoji="1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,</a:t>
            </a:r>
            <a:r>
              <a:rPr kumimoji="1" lang="en-US" altLang="ko-KR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 </a:t>
            </a:r>
            <a:r>
              <a:rPr kumimoji="1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‘</a:t>
            </a: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  <a:cs typeface="굴림" pitchFamily="50" charset="-127"/>
              </a:rPr>
              <a:t>그린엘 </a:t>
            </a: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산소시스템’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굴림" pitchFamily="50" charset="-127"/>
              </a:rPr>
              <a:t>을</a:t>
            </a: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  통해 이루며 현실에서의</a:t>
            </a:r>
            <a:endParaRPr kumimoji="1" lang="en-US" altLang="ko-KR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   풍요롭고 건강한 삶을 사는  실현의 의미입니다</a:t>
            </a:r>
            <a:r>
              <a:rPr kumimoji="1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.</a:t>
            </a:r>
            <a:endParaRPr kumimoji="1" lang="en-US" altLang="ko-KR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  </a:t>
            </a:r>
            <a:endParaRPr kumimoji="1" lang="en-US" altLang="ko-KR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3. </a:t>
            </a: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사업분야</a:t>
            </a:r>
            <a:endParaRPr kumimoji="1" lang="ko-KR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1) </a:t>
            </a: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  <a:cs typeface="굴림" pitchFamily="50" charset="-127"/>
              </a:rPr>
              <a:t>그린엘 </a:t>
            </a: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침대</a:t>
            </a:r>
            <a:endParaRPr kumimoji="1" lang="ko-KR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2) </a:t>
            </a:r>
            <a:r>
              <a:rPr lang="ko-KR" altLang="en-US" dirty="0" smtClean="0">
                <a:solidFill>
                  <a:srgbClr val="000000"/>
                </a:solidFill>
                <a:latin typeface="+mj-ea"/>
                <a:ea typeface="+mj-ea"/>
                <a:cs typeface="굴림" pitchFamily="50" charset="-127"/>
              </a:rPr>
              <a:t>그린엘 </a:t>
            </a:r>
            <a:r>
              <a:rPr kumimoji="1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굴림" pitchFamily="50" charset="-127"/>
              </a:rPr>
              <a:t>산소</a:t>
            </a:r>
            <a:endParaRPr kumimoji="1" lang="ko-KR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78497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pSp>
        <p:nvGrpSpPr>
          <p:cNvPr id="66563" name="그룹 27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50"/>
          </a:xfrm>
        </p:grpSpPr>
        <p:grpSp>
          <p:nvGrpSpPr>
            <p:cNvPr id="66580" name="그룹 9"/>
            <p:cNvGrpSpPr>
              <a:grpSpLocks/>
            </p:cNvGrpSpPr>
            <p:nvPr/>
          </p:nvGrpSpPr>
          <p:grpSpPr bwMode="auto">
            <a:xfrm>
              <a:off x="0" y="0"/>
              <a:ext cx="9144000" cy="1073150"/>
              <a:chOff x="0" y="0"/>
              <a:chExt cx="9144000" cy="1073133"/>
            </a:xfrm>
          </p:grpSpPr>
          <p:sp>
            <p:nvSpPr>
              <p:cNvPr id="16" name="직사각형 15"/>
              <p:cNvSpPr/>
              <p:nvPr/>
            </p:nvSpPr>
            <p:spPr bwMode="auto">
              <a:xfrm>
                <a:off x="0" y="0"/>
                <a:ext cx="9144000" cy="1028683"/>
              </a:xfrm>
              <a:prstGeom prst="rect">
                <a:avLst/>
              </a:prstGeom>
              <a:solidFill>
                <a:srgbClr val="0066FF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1" latinLnBrk="1" hangingPunct="1">
                  <a:defRPr/>
                </a:pPr>
                <a:endParaRPr lang="ko-KR" altLang="en-US">
                  <a:solidFill>
                    <a:schemeClr val="tx1"/>
                  </a:solidFill>
                  <a:latin typeface="휴먼엑스포" pitchFamily="18" charset="-127"/>
                  <a:ea typeface="휴먼엑스포" pitchFamily="18" charset="-127"/>
                </a:endParaRPr>
              </a:p>
            </p:txBody>
          </p:sp>
          <p:sp>
            <p:nvSpPr>
              <p:cNvPr id="40965" name="Rectangle 5"/>
              <p:cNvSpPr>
                <a:spLocks noChangeArrowheads="1"/>
              </p:cNvSpPr>
              <p:nvPr/>
            </p:nvSpPr>
            <p:spPr bwMode="auto">
              <a:xfrm>
                <a:off x="0" y="1000109"/>
                <a:ext cx="9144000" cy="73024"/>
              </a:xfrm>
              <a:prstGeom prst="rect">
                <a:avLst/>
              </a:prstGeom>
              <a:gradFill rotWithShape="1">
                <a:gsLst>
                  <a:gs pos="0">
                    <a:srgbClr val="C0C0C0"/>
                  </a:gs>
                  <a:gs pos="50000">
                    <a:schemeClr val="bg1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33821" name="TextBox 16"/>
              <p:cNvSpPr txBox="1">
                <a:spLocks noChangeArrowheads="1"/>
              </p:cNvSpPr>
              <p:nvPr/>
            </p:nvSpPr>
            <p:spPr bwMode="auto">
              <a:xfrm>
                <a:off x="571499" y="214310"/>
                <a:ext cx="6829425" cy="707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latinLnBrk="1" hangingPunct="1">
                  <a:defRPr/>
                </a:pPr>
                <a:r>
                  <a:rPr lang="ko-KR" altLang="en-US" sz="40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협력업체 주요실적</a:t>
                </a:r>
                <a:r>
                  <a:rPr lang="en-US" altLang="ko-KR" sz="4000" dirty="0">
                    <a:solidFill>
                      <a:schemeClr val="bg1"/>
                    </a:solidFill>
                    <a:latin typeface="+mn-ea"/>
                    <a:ea typeface="+mn-ea"/>
                  </a:rPr>
                  <a:t>(</a:t>
                </a:r>
                <a:r>
                  <a:rPr lang="ko-KR" altLang="en-US" sz="4000" dirty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설치사례</a:t>
                </a:r>
                <a:r>
                  <a:rPr lang="en-US" altLang="ko-KR" sz="4000" dirty="0">
                    <a:solidFill>
                      <a:schemeClr val="bg1"/>
                    </a:solidFill>
                    <a:latin typeface="+mn-ea"/>
                    <a:ea typeface="+mn-ea"/>
                  </a:rPr>
                  <a:t>)</a:t>
                </a:r>
                <a:endParaRPr lang="ko-KR" altLang="en-US" sz="40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28686" name="Rectangle 14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88" name="Rectangle 16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0" name="Rectangle 18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2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4" name="Rectangle 22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696" name="Rectangle 24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</p:grpSp>
      <p:grpSp>
        <p:nvGrpSpPr>
          <p:cNvPr id="66564" name="그룹 28"/>
          <p:cNvGrpSpPr>
            <a:grpSpLocks/>
          </p:cNvGrpSpPr>
          <p:nvPr/>
        </p:nvGrpSpPr>
        <p:grpSpPr bwMode="auto">
          <a:xfrm>
            <a:off x="214313" y="1357313"/>
            <a:ext cx="8786812" cy="5148262"/>
            <a:chOff x="214282" y="1357298"/>
            <a:chExt cx="8786843" cy="5148262"/>
          </a:xfrm>
        </p:grpSpPr>
        <p:grpSp>
          <p:nvGrpSpPr>
            <p:cNvPr id="66566" name="그룹 34"/>
            <p:cNvGrpSpPr>
              <a:grpSpLocks/>
            </p:cNvGrpSpPr>
            <p:nvPr/>
          </p:nvGrpSpPr>
          <p:grpSpPr bwMode="auto">
            <a:xfrm>
              <a:off x="6000760" y="1643063"/>
              <a:ext cx="3000365" cy="4549775"/>
              <a:chOff x="5572132" y="1571612"/>
              <a:chExt cx="3214709" cy="4549805"/>
            </a:xfrm>
          </p:grpSpPr>
          <p:pic>
            <p:nvPicPr>
              <p:cNvPr id="66568" name="그림 35" descr="설치관련사례2.jp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353" t="23302" r="73254" b="63460"/>
              <a:stretch>
                <a:fillRect/>
              </a:stretch>
            </p:blipFill>
            <p:spPr bwMode="auto">
              <a:xfrm>
                <a:off x="5572132" y="4643446"/>
                <a:ext cx="1573777" cy="12144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569" name="그림 36" descr="설치관련사례2.jp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049" t="43990" r="73332" b="43192"/>
              <a:stretch>
                <a:fillRect/>
              </a:stretch>
            </p:blipFill>
            <p:spPr bwMode="auto">
              <a:xfrm>
                <a:off x="7220345" y="1571612"/>
                <a:ext cx="1561431" cy="12144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570" name="그림 37" descr="설치관련사례2.jpg"/>
              <p:cNvPicPr>
                <a:picLocks noChangeAspect="1"/>
              </p:cNvPicPr>
              <p:nvPr/>
            </p:nvPicPr>
            <p:blipFill>
              <a:blip r:embed="rId3" cstate="print">
                <a:lum contrast="40000"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029" t="2689" r="73537" b="84203"/>
              <a:stretch>
                <a:fillRect/>
              </a:stretch>
            </p:blipFill>
            <p:spPr bwMode="auto">
              <a:xfrm>
                <a:off x="5572132" y="1571612"/>
                <a:ext cx="1561431" cy="12144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571" name="그림 38" descr="설치관련사례2.jpg"/>
              <p:cNvPicPr>
                <a:picLocks noChangeAspect="1"/>
              </p:cNvPicPr>
              <p:nvPr/>
            </p:nvPicPr>
            <p:blipFill>
              <a:blip r:embed="rId3" cstate="print">
                <a:lum contrast="10000"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023" t="64316" r="73398" b="22255"/>
              <a:stretch>
                <a:fillRect/>
              </a:stretch>
            </p:blipFill>
            <p:spPr bwMode="auto">
              <a:xfrm>
                <a:off x="7215206" y="3143248"/>
                <a:ext cx="1561431" cy="11430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 Box 5"/>
              <p:cNvSpPr txBox="1">
                <a:spLocks noChangeArrowheads="1"/>
              </p:cNvSpPr>
              <p:nvPr/>
            </p:nvSpPr>
            <p:spPr bwMode="auto">
              <a:xfrm>
                <a:off x="5643548" y="2786042"/>
                <a:ext cx="1357331" cy="26352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pPr algn="ctr" eaLnBrk="1" latinLnBrk="1" hangingPunct="1">
                  <a:defRPr/>
                </a:pPr>
                <a:r>
                  <a:rPr lang="ko-KR" altLang="en-US" sz="1100" dirty="0">
                    <a:latin typeface="+mn-ea"/>
                    <a:ea typeface="+mn-ea"/>
                    <a:cs typeface="Times New Roman" pitchFamily="18" charset="0"/>
                  </a:rPr>
                  <a:t>서울 </a:t>
                </a:r>
                <a:r>
                  <a:rPr lang="ko-KR" altLang="en-US" sz="1100" dirty="0" err="1">
                    <a:latin typeface="+mn-ea"/>
                    <a:ea typeface="+mn-ea"/>
                    <a:cs typeface="Times New Roman" pitchFamily="18" charset="0"/>
                  </a:rPr>
                  <a:t>프라자</a:t>
                </a:r>
                <a:r>
                  <a:rPr lang="ko-KR" altLang="en-US" sz="1100" dirty="0">
                    <a:latin typeface="+mn-ea"/>
                    <a:ea typeface="+mn-ea"/>
                    <a:cs typeface="Times New Roman" pitchFamily="18" charset="0"/>
                  </a:rPr>
                  <a:t> 호텔</a:t>
                </a:r>
              </a:p>
            </p:txBody>
          </p:sp>
          <p:sp>
            <p:nvSpPr>
              <p:cNvPr id="41" name="Text Box 5"/>
              <p:cNvSpPr txBox="1">
                <a:spLocks noChangeArrowheads="1"/>
              </p:cNvSpPr>
              <p:nvPr/>
            </p:nvSpPr>
            <p:spPr bwMode="auto">
              <a:xfrm>
                <a:off x="7500948" y="4286240"/>
                <a:ext cx="1214454" cy="26352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pPr algn="ctr" eaLnBrk="1" latinLnBrk="1" hangingPunct="1">
                  <a:defRPr/>
                </a:pPr>
                <a:r>
                  <a:rPr lang="ko-KR" altLang="en-US" sz="1100" dirty="0">
                    <a:latin typeface="+mn-ea"/>
                    <a:ea typeface="+mn-ea"/>
                    <a:cs typeface="Times New Roman" pitchFamily="18" charset="0"/>
                  </a:rPr>
                  <a:t>이수건설</a:t>
                </a:r>
              </a:p>
            </p:txBody>
          </p:sp>
          <p:pic>
            <p:nvPicPr>
              <p:cNvPr id="66574" name="그림 41" descr="설치관련사례1.jpg"/>
              <p:cNvPicPr>
                <a:picLocks noChangeAspect="1"/>
              </p:cNvPicPr>
              <p:nvPr/>
            </p:nvPicPr>
            <p:blipFill>
              <a:blip r:embed="rId4" cstate="print">
                <a:lum contrast="40000"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380" t="84689" r="73299" b="2547"/>
              <a:stretch>
                <a:fillRect/>
              </a:stretch>
            </p:blipFill>
            <p:spPr bwMode="auto">
              <a:xfrm>
                <a:off x="7225408" y="4643445"/>
                <a:ext cx="1561433" cy="121444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 Box 5"/>
              <p:cNvSpPr txBox="1">
                <a:spLocks noChangeArrowheads="1"/>
              </p:cNvSpPr>
              <p:nvPr/>
            </p:nvSpPr>
            <p:spPr bwMode="auto">
              <a:xfrm>
                <a:off x="5714986" y="4286240"/>
                <a:ext cx="1357331" cy="26352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pPr algn="ctr" eaLnBrk="1" latinLnBrk="1" hangingPunct="1">
                  <a:defRPr/>
                </a:pPr>
                <a:r>
                  <a:rPr lang="ko-KR" altLang="en-US" sz="1100" dirty="0">
                    <a:latin typeface="+mn-ea"/>
                    <a:ea typeface="+mn-ea"/>
                    <a:cs typeface="Times New Roman" pitchFamily="18" charset="0"/>
                  </a:rPr>
                  <a:t>경기도 체육회</a:t>
                </a:r>
              </a:p>
            </p:txBody>
          </p:sp>
          <p:sp>
            <p:nvSpPr>
              <p:cNvPr id="44" name="Text Box 5"/>
              <p:cNvSpPr txBox="1">
                <a:spLocks noChangeArrowheads="1"/>
              </p:cNvSpPr>
              <p:nvPr/>
            </p:nvSpPr>
            <p:spPr bwMode="auto">
              <a:xfrm>
                <a:off x="7215194" y="2786042"/>
                <a:ext cx="1571647" cy="26352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pPr algn="ctr" eaLnBrk="1" latinLnBrk="1" hangingPunct="1">
                  <a:defRPr/>
                </a:pPr>
                <a:r>
                  <a:rPr lang="ko-KR" altLang="en-US" sz="1100" dirty="0">
                    <a:latin typeface="+mn-ea"/>
                    <a:ea typeface="+mn-ea"/>
                    <a:cs typeface="Times New Roman" pitchFamily="18" charset="0"/>
                  </a:rPr>
                  <a:t>서울시청소년수련관</a:t>
                </a:r>
              </a:p>
            </p:txBody>
          </p:sp>
          <p:sp>
            <p:nvSpPr>
              <p:cNvPr id="45" name="Text Box 5"/>
              <p:cNvSpPr txBox="1">
                <a:spLocks noChangeArrowheads="1"/>
              </p:cNvSpPr>
              <p:nvPr/>
            </p:nvSpPr>
            <p:spPr bwMode="auto">
              <a:xfrm>
                <a:off x="7358071" y="5857875"/>
                <a:ext cx="1357331" cy="26352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pPr algn="ctr" eaLnBrk="1" latinLnBrk="1" hangingPunct="1">
                  <a:defRPr/>
                </a:pPr>
                <a:r>
                  <a:rPr lang="ko-KR" altLang="en-US" sz="1100" dirty="0" err="1">
                    <a:latin typeface="+mn-ea"/>
                    <a:ea typeface="+mn-ea"/>
                    <a:cs typeface="Times New Roman" pitchFamily="18" charset="0"/>
                  </a:rPr>
                  <a:t>휘트니스클럽</a:t>
                </a:r>
                <a:endParaRPr lang="ko-KR" altLang="en-US" sz="1100" dirty="0">
                  <a:latin typeface="+mn-ea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6" name="Text Box 5"/>
              <p:cNvSpPr txBox="1">
                <a:spLocks noChangeArrowheads="1"/>
              </p:cNvSpPr>
              <p:nvPr/>
            </p:nvSpPr>
            <p:spPr bwMode="auto">
              <a:xfrm>
                <a:off x="5714986" y="5857875"/>
                <a:ext cx="1357331" cy="26352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pPr algn="ctr" eaLnBrk="1" latinLnBrk="1" hangingPunct="1">
                  <a:defRPr/>
                </a:pPr>
                <a:r>
                  <a:rPr lang="ko-KR" altLang="en-US" sz="1100" dirty="0">
                    <a:latin typeface="+mn-ea"/>
                    <a:ea typeface="+mn-ea"/>
                    <a:cs typeface="Times New Roman" pitchFamily="18" charset="0"/>
                  </a:rPr>
                  <a:t>서울대학교</a:t>
                </a:r>
              </a:p>
            </p:txBody>
          </p:sp>
          <p:pic>
            <p:nvPicPr>
              <p:cNvPr id="66579" name="Picture 17" descr="F:\화인\06 설치\경기도체육회장\20131122_160946(0)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2132" y="3143248"/>
                <a:ext cx="1571636" cy="1143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214282" y="1357298"/>
              <a:ext cx="7286651" cy="51482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l"/>
                <a:defRPr/>
              </a:pPr>
              <a:r>
                <a:rPr lang="ko-KR" altLang="en-US" sz="2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관 공 서 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: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정부기관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공기업 등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23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기관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136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개소</a:t>
              </a:r>
              <a:endParaRPr lang="en-US" altLang="ko-KR" dirty="0">
                <a:latin typeface="+mn-ea"/>
                <a:ea typeface="+mn-ea"/>
                <a:cs typeface="함초롬돋움 확장" pitchFamily="18" charset="-127"/>
              </a:endParaRPr>
            </a:p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l"/>
                <a:defRPr/>
              </a:pP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금융기관 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: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은행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농협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증권회사 등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422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개소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</a:p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l"/>
                <a:defRPr/>
              </a:pP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교육기관 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: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학교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학원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교육청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도서관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등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378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개소</a:t>
              </a:r>
              <a:endParaRPr lang="en-US" altLang="ko-KR" dirty="0">
                <a:latin typeface="+mn-ea"/>
                <a:ea typeface="+mn-ea"/>
                <a:cs typeface="함초롬돋움 확장" pitchFamily="18" charset="-127"/>
              </a:endParaRPr>
            </a:p>
            <a:p>
              <a:pPr eaLnBrk="1" latinLnBrk="1" hangingPunct="1">
                <a:lnSpc>
                  <a:spcPct val="150000"/>
                </a:lnSpc>
                <a:defRPr/>
              </a:pP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                  (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대학교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26,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중고등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48,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초등학교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76)</a:t>
              </a:r>
            </a:p>
            <a:p>
              <a:pPr eaLnBrk="1" latinLnBrk="1" hangingPunct="1">
                <a:lnSpc>
                  <a:spcPct val="150000"/>
                </a:lnSpc>
                <a:defRPr/>
              </a:pP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                  (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학원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52,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유치원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92, </a:t>
              </a:r>
              <a:r>
                <a:rPr lang="ko-KR" altLang="en-US" dirty="0" err="1">
                  <a:latin typeface="+mn-ea"/>
                  <a:ea typeface="+mn-ea"/>
                  <a:cs typeface="함초롬돋움 확장" pitchFamily="18" charset="-127"/>
                </a:rPr>
                <a:t>어린이집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84)</a:t>
              </a:r>
            </a:p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l"/>
                <a:defRPr/>
              </a:pP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기 업 체 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: </a:t>
              </a:r>
              <a:r>
                <a:rPr lang="ko-KR" altLang="en-US" dirty="0" err="1">
                  <a:solidFill>
                    <a:srgbClr val="0000FF"/>
                  </a:solidFill>
                  <a:latin typeface="+mn-ea"/>
                  <a:ea typeface="+mn-ea"/>
                  <a:cs typeface="함초롬돋움 확장" pitchFamily="18" charset="-127"/>
                </a:rPr>
                <a:t>포스코</a:t>
              </a:r>
              <a:r>
                <a:rPr lang="en-US" altLang="ko-KR" dirty="0">
                  <a:solidFill>
                    <a:srgbClr val="0000FF"/>
                  </a:solidFill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 err="1">
                  <a:solidFill>
                    <a:srgbClr val="0000FF"/>
                  </a:solidFill>
                  <a:latin typeface="+mn-ea"/>
                  <a:ea typeface="+mn-ea"/>
                  <a:cs typeface="함초롬돋움 확장" pitchFamily="18" charset="-127"/>
                </a:rPr>
                <a:t>코오롱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삼성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등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345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개소</a:t>
              </a:r>
              <a:endParaRPr lang="en-US" altLang="ko-KR" dirty="0">
                <a:latin typeface="+mn-ea"/>
                <a:ea typeface="+mn-ea"/>
                <a:cs typeface="함초롬돋움 확장" pitchFamily="18" charset="-127"/>
              </a:endParaRPr>
            </a:p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l"/>
                <a:defRPr/>
              </a:pP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사 업 장 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: </a:t>
              </a:r>
              <a:r>
                <a:rPr lang="ko-KR" altLang="en-US" spc="-150" dirty="0" err="1">
                  <a:latin typeface="+mn-ea"/>
                  <a:ea typeface="+mn-ea"/>
                  <a:cs typeface="함초롬돋움 확장" pitchFamily="18" charset="-127"/>
                </a:rPr>
                <a:t>피부샵</a:t>
              </a:r>
              <a:r>
                <a:rPr lang="en-US" altLang="ko-KR" spc="-150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spc="-150" dirty="0">
                  <a:latin typeface="+mn-ea"/>
                  <a:ea typeface="+mn-ea"/>
                  <a:cs typeface="함초롬돋움 확장" pitchFamily="18" charset="-127"/>
                </a:rPr>
                <a:t>스포츠센터</a:t>
              </a:r>
              <a:r>
                <a:rPr lang="en-US" altLang="ko-KR" spc="-150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spc="-150" dirty="0">
                  <a:latin typeface="+mn-ea"/>
                  <a:ea typeface="+mn-ea"/>
                  <a:cs typeface="함초롬돋움 확장" pitchFamily="18" charset="-127"/>
                </a:rPr>
                <a:t>스크린골프장 등</a:t>
              </a:r>
              <a:r>
                <a:rPr lang="en-US" altLang="ko-KR" spc="-150" dirty="0">
                  <a:latin typeface="+mn-ea"/>
                  <a:ea typeface="+mn-ea"/>
                  <a:cs typeface="함초롬돋움 확장" pitchFamily="18" charset="-127"/>
                </a:rPr>
                <a:t>  434</a:t>
              </a:r>
              <a:r>
                <a:rPr lang="ko-KR" altLang="en-US" spc="-150" dirty="0">
                  <a:latin typeface="+mn-ea"/>
                  <a:ea typeface="+mn-ea"/>
                  <a:cs typeface="함초롬돋움 확장" pitchFamily="18" charset="-127"/>
                </a:rPr>
                <a:t>개소</a:t>
              </a:r>
              <a:r>
                <a:rPr lang="en-US" altLang="ko-KR" spc="-150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</a:p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l"/>
                <a:defRPr/>
              </a:pP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의료시설 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: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병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/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의원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한의원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 err="1">
                  <a:latin typeface="+mn-ea"/>
                  <a:ea typeface="+mn-ea"/>
                  <a:cs typeface="함초롬돋움 확장" pitchFamily="18" charset="-127"/>
                </a:rPr>
                <a:t>산후조리원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 등 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223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개소</a:t>
              </a:r>
              <a:endParaRPr lang="en-US" altLang="ko-KR" dirty="0">
                <a:latin typeface="+mn-ea"/>
                <a:ea typeface="+mn-ea"/>
                <a:cs typeface="함초롬돋움 확장" pitchFamily="18" charset="-127"/>
              </a:endParaRPr>
            </a:p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l"/>
                <a:defRPr/>
              </a:pP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위락시설 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: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노래방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PC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방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 err="1">
                  <a:latin typeface="+mn-ea"/>
                  <a:ea typeface="+mn-ea"/>
                  <a:cs typeface="함초롬돋움 확장" pitchFamily="18" charset="-127"/>
                </a:rPr>
                <a:t>찜질방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경마장 등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492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개소</a:t>
              </a:r>
              <a:endParaRPr lang="en-US" altLang="ko-KR" dirty="0">
                <a:latin typeface="+mn-ea"/>
                <a:ea typeface="+mn-ea"/>
                <a:cs typeface="함초롬돋움 확장" pitchFamily="18" charset="-127"/>
              </a:endParaRPr>
            </a:p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l"/>
                <a:defRPr/>
              </a:pP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숙박시설 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: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호텔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모텔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 err="1">
                  <a:latin typeface="+mn-ea"/>
                  <a:ea typeface="+mn-ea"/>
                  <a:cs typeface="함초롬돋움 확장" pitchFamily="18" charset="-127"/>
                </a:rPr>
                <a:t>펜션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등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342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개소</a:t>
              </a:r>
              <a:endParaRPr lang="en-US" altLang="ko-KR" dirty="0">
                <a:latin typeface="+mn-ea"/>
                <a:ea typeface="+mn-ea"/>
                <a:cs typeface="함초롬돋움 확장" pitchFamily="18" charset="-127"/>
              </a:endParaRPr>
            </a:p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l"/>
                <a:defRPr/>
              </a:pP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주거시설 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: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아파트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오피스텔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, 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일반주택 등  </a:t>
              </a:r>
              <a:r>
                <a:rPr lang="en-US" altLang="ko-KR" dirty="0">
                  <a:latin typeface="+mn-ea"/>
                  <a:ea typeface="+mn-ea"/>
                  <a:cs typeface="함초롬돋움 확장" pitchFamily="18" charset="-127"/>
                </a:rPr>
                <a:t>793</a:t>
              </a:r>
              <a:r>
                <a:rPr lang="ko-KR" altLang="en-US" dirty="0">
                  <a:latin typeface="+mn-ea"/>
                  <a:ea typeface="+mn-ea"/>
                  <a:cs typeface="함초롬돋움 확장" pitchFamily="18" charset="-127"/>
                </a:rPr>
                <a:t>개소</a:t>
              </a:r>
              <a:endParaRPr lang="en-US" altLang="ko-KR" dirty="0">
                <a:latin typeface="+mn-ea"/>
                <a:ea typeface="+mn-ea"/>
                <a:cs typeface="함초롬돋움 확장" pitchFamily="18" charset="-127"/>
              </a:endParaRPr>
            </a:p>
            <a:p>
              <a:pPr lvl="3" eaLnBrk="1" latinLnBrk="1" hangingPunct="1">
                <a:lnSpc>
                  <a:spcPct val="150000"/>
                </a:lnSpc>
                <a:buFont typeface="Wingdings" pitchFamily="2" charset="2"/>
                <a:buChar char="v"/>
                <a:defRPr/>
              </a:pPr>
              <a:r>
                <a:rPr lang="en-US" altLang="ko-KR" dirty="0">
                  <a:solidFill>
                    <a:srgbClr val="0000FF"/>
                  </a:solidFill>
                  <a:latin typeface="+mn-ea"/>
                  <a:ea typeface="+mn-ea"/>
                  <a:cs typeface="함초롬돋움 확장" pitchFamily="18" charset="-127"/>
                </a:rPr>
                <a:t> </a:t>
              </a:r>
              <a:r>
                <a:rPr lang="ko-KR" altLang="en-US" dirty="0">
                  <a:solidFill>
                    <a:srgbClr val="0000FF"/>
                  </a:solidFill>
                  <a:latin typeface="+mn-ea"/>
                  <a:ea typeface="+mn-ea"/>
                  <a:cs typeface="함초롬돋움 확장" pitchFamily="18" charset="-127"/>
                </a:rPr>
                <a:t>약 </a:t>
              </a:r>
              <a:r>
                <a:rPr lang="en-US" altLang="ko-KR" dirty="0">
                  <a:solidFill>
                    <a:srgbClr val="0000FF"/>
                  </a:solidFill>
                  <a:latin typeface="+mn-ea"/>
                  <a:ea typeface="+mn-ea"/>
                  <a:cs typeface="함초롬돋움 확장" pitchFamily="18" charset="-127"/>
                </a:rPr>
                <a:t>3565</a:t>
              </a:r>
              <a:r>
                <a:rPr lang="ko-KR" altLang="en-US" dirty="0">
                  <a:solidFill>
                    <a:srgbClr val="0000FF"/>
                  </a:solidFill>
                  <a:latin typeface="+mn-ea"/>
                  <a:ea typeface="+mn-ea"/>
                  <a:cs typeface="함초롬돋움 확장" pitchFamily="18" charset="-127"/>
                </a:rPr>
                <a:t>개소  설치 </a:t>
              </a:r>
              <a:r>
                <a:rPr lang="en-US" altLang="ko-KR" dirty="0">
                  <a:solidFill>
                    <a:srgbClr val="0000FF"/>
                  </a:solidFill>
                  <a:latin typeface="+mn-ea"/>
                  <a:ea typeface="+mn-ea"/>
                  <a:cs typeface="함초롬돋움 확장" pitchFamily="18" charset="-127"/>
                </a:rPr>
                <a:t>/ </a:t>
              </a:r>
              <a:r>
                <a:rPr lang="ko-KR" altLang="en-US" dirty="0">
                  <a:solidFill>
                    <a:srgbClr val="0000FF"/>
                  </a:solidFill>
                  <a:latin typeface="+mn-ea"/>
                  <a:ea typeface="+mn-ea"/>
                  <a:cs typeface="함초롬돋움 확장" pitchFamily="18" charset="-127"/>
                </a:rPr>
                <a:t>납품</a:t>
              </a:r>
              <a:r>
                <a:rPr lang="en-US" altLang="ko-KR" dirty="0">
                  <a:solidFill>
                    <a:srgbClr val="0000FF"/>
                  </a:solidFill>
                  <a:latin typeface="+mn-ea"/>
                  <a:ea typeface="+mn-ea"/>
                  <a:cs typeface="함초롬돋움 확장" pitchFamily="18" charset="-127"/>
                </a:rPr>
                <a:t> </a:t>
              </a:r>
              <a:endParaRPr lang="ko-KR" altLang="en-US" dirty="0">
                <a:solidFill>
                  <a:srgbClr val="0000FF"/>
                </a:solidFill>
                <a:latin typeface="+mn-ea"/>
                <a:ea typeface="+mn-ea"/>
                <a:cs typeface="함초롬돋움 확장" pitchFamily="18" charset="-127"/>
              </a:endParaRPr>
            </a:p>
          </p:txBody>
        </p:sp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1y-13-0006.jpg"/>
          <p:cNvPicPr>
            <a:picLocks noChangeAspect="1"/>
          </p:cNvPicPr>
          <p:nvPr/>
        </p:nvPicPr>
        <p:blipFill>
          <a:blip r:embed="rId2" cstate="print"/>
          <a:srcRect l="11923" t="13461" r="7596" b="7692"/>
          <a:stretch>
            <a:fillRect/>
          </a:stretch>
        </p:blipFill>
        <p:spPr>
          <a:xfrm rot="506266">
            <a:off x="5150395" y="3786190"/>
            <a:ext cx="3323146" cy="252313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8675" name="그림 7" descr="그림ㅑㅑㅑ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4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326"/>
          <a:stretch>
            <a:fillRect/>
          </a:stretch>
        </p:blipFill>
        <p:spPr bwMode="auto">
          <a:xfrm>
            <a:off x="2000250" y="2357438"/>
            <a:ext cx="4306888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76" name="그룹 9"/>
          <p:cNvGrpSpPr>
            <a:grpSpLocks/>
          </p:cNvGrpSpPr>
          <p:nvPr/>
        </p:nvGrpSpPr>
        <p:grpSpPr bwMode="auto">
          <a:xfrm>
            <a:off x="1785938" y="1457325"/>
            <a:ext cx="242887" cy="5400675"/>
            <a:chOff x="1768620" y="1485384"/>
            <a:chExt cx="242312" cy="5400000"/>
          </a:xfrm>
        </p:grpSpPr>
        <p:sp>
          <p:nvSpPr>
            <p:cNvPr id="4" name="직사각형 3"/>
            <p:cNvSpPr/>
            <p:nvPr/>
          </p:nvSpPr>
          <p:spPr>
            <a:xfrm flipH="1">
              <a:off x="1768620" y="1485384"/>
              <a:ext cx="45928" cy="540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 flipH="1">
              <a:off x="1866812" y="1485384"/>
              <a:ext cx="144120" cy="5400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200275" y="1413312"/>
            <a:ext cx="301556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2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Ⅴ</a:t>
            </a:r>
            <a:r>
              <a:rPr lang="en-US" altLang="ko-KR" sz="32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sz="32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</a:t>
            </a:r>
            <a:r>
              <a:rPr lang="ko-KR" altLang="en-US" sz="32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소개젶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2200275" y="2000250"/>
            <a:ext cx="4729163" cy="1588"/>
          </a:xfrm>
          <a:prstGeom prst="line">
            <a:avLst/>
          </a:prstGeom>
          <a:ln w="28575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10133" y="189945"/>
            <a:ext cx="2256856" cy="1291966"/>
          </a:xfrm>
          <a:prstGeom prst="rect">
            <a:avLst/>
          </a:prstGeom>
          <a:noFill/>
          <a:ln>
            <a:noFill/>
          </a:ln>
          <a:effectLst>
            <a:glow rad="101600">
              <a:srgbClr val="00B0F0">
                <a:alpha val="75000"/>
              </a:srgb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83184894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그룹 9"/>
          <p:cNvGrpSpPr>
            <a:grpSpLocks/>
          </p:cNvGrpSpPr>
          <p:nvPr/>
        </p:nvGrpSpPr>
        <p:grpSpPr bwMode="auto">
          <a:xfrm>
            <a:off x="0" y="0"/>
            <a:ext cx="9144000" cy="998334"/>
            <a:chOff x="0" y="0"/>
            <a:chExt cx="9144000" cy="102868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18459" name="TextBox 16"/>
            <p:cNvSpPr txBox="1">
              <a:spLocks noChangeArrowheads="1"/>
            </p:cNvSpPr>
            <p:nvPr/>
          </p:nvSpPr>
          <p:spPr bwMode="auto">
            <a:xfrm>
              <a:off x="467544" y="160404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제품설명  및  종류</a:t>
              </a:r>
              <a:endPara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58085151"/>
              </p:ext>
            </p:extLst>
          </p:nvPr>
        </p:nvGraphicFramePr>
        <p:xfrm>
          <a:off x="177491" y="1124744"/>
          <a:ext cx="8789017" cy="5679508"/>
        </p:xfrm>
        <a:graphic>
          <a:graphicData uri="http://schemas.openxmlformats.org/drawingml/2006/table">
            <a:tbl>
              <a:tblPr/>
              <a:tblGrid>
                <a:gridCol w="4227410"/>
                <a:gridCol w="252577"/>
                <a:gridCol w="4309030"/>
              </a:tblGrid>
              <a:tr h="400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FFFFFF"/>
                          </a:solidFill>
                          <a:effectLst/>
                          <a:ea typeface="08서울남산체 M"/>
                        </a:rPr>
                        <a:t>그린엘 침대 성인용 </a:t>
                      </a:r>
                      <a:r>
                        <a:rPr lang="en-US" altLang="ko-KR" sz="1600" kern="0" spc="0" dirty="0">
                          <a:solidFill>
                            <a:srgbClr val="FFFFFF"/>
                          </a:solidFill>
                          <a:effectLst/>
                          <a:latin typeface="08서울남산체 M"/>
                        </a:rPr>
                        <a:t>SGL-11000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7D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FFFFFF"/>
                          </a:solidFill>
                          <a:effectLst/>
                          <a:ea typeface="08서울남산체 M"/>
                        </a:rPr>
                        <a:t>그린엘 침대 아동용 </a:t>
                      </a:r>
                      <a:r>
                        <a:rPr lang="en-US" altLang="ko-KR" sz="1600" kern="0" spc="0" dirty="0">
                          <a:solidFill>
                            <a:srgbClr val="FFFFFF"/>
                          </a:solidFill>
                          <a:effectLst/>
                          <a:latin typeface="08서울남산체 M"/>
                        </a:rPr>
                        <a:t>SGL-11001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7D41"/>
                    </a:solidFill>
                  </a:tcPr>
                </a:tc>
              </a:tr>
              <a:tr h="250253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퀸사이즈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 </a:t>
                      </a:r>
                      <a:r>
                        <a:rPr lang="en-US" altLang="ko-KR" sz="1600" kern="0" spc="0" dirty="0" smtClean="0">
                          <a:solidFill>
                            <a:srgbClr val="000000"/>
                          </a:solidFill>
                          <a:effectLst/>
                          <a:latin typeface="08서울남산체 M"/>
                        </a:rPr>
                        <a:t>: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/>
                        </a:rPr>
                        <a:t>1500(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너비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/>
                        </a:rPr>
                        <a:t>)×2000(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길이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/>
                        </a:rPr>
                        <a:t>)×1800(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높이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재질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/>
                        </a:rPr>
                        <a:t>: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편백나무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독서등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산소공급기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2540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한강체 M"/>
                        </a:rPr>
                        <a:t>유량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한강체 M"/>
                        </a:rPr>
                        <a:t>: 3LPM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한강체 M"/>
                        </a:rPr>
                        <a:t>중량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한강체 M"/>
                        </a:rPr>
                        <a:t>: 25kg 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2540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한강체 M"/>
                        </a:rPr>
                        <a:t>산소농도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한강체 M"/>
                        </a:rPr>
                        <a:t>: 90±5%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2540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한강체 M"/>
                        </a:rPr>
                        <a:t>전원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한강체 M"/>
                        </a:rPr>
                        <a:t>: 160 W / 220V / 60Hz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2540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한강체 M"/>
                        </a:rPr>
                        <a:t>규격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한강체 M"/>
                        </a:rPr>
                        <a:t>: 480mm * 280mm* 350mm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슈퍼싱글사이즈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 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/>
                        </a:rPr>
                        <a:t>1100(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너비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/>
                        </a:rPr>
                        <a:t>)×2000(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길이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/>
                        </a:rPr>
                        <a:t>)×1800(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높이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재질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남산체 M"/>
                        </a:rPr>
                        <a:t>: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편백나무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독서등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남산체 M"/>
                        </a:rPr>
                        <a:t>산소공급기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2540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한강체 M"/>
                        </a:rPr>
                        <a:t>유량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한강체 M"/>
                        </a:rPr>
                        <a:t>: 3LPM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한강체 M"/>
                        </a:rPr>
                        <a:t>중량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한강체 M"/>
                        </a:rPr>
                        <a:t>: 25kg 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2540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한강체 M"/>
                        </a:rPr>
                        <a:t>산소농도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한강체 M"/>
                        </a:rPr>
                        <a:t>: 90±5%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2540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한강체 M"/>
                        </a:rPr>
                        <a:t>전원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한강체 M"/>
                        </a:rPr>
                        <a:t>: 160 W / 220V / 60Hz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2540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08서울한강체 M"/>
                        </a:rPr>
                        <a:t>규격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08서울한강체 M"/>
                        </a:rPr>
                        <a:t>: 480mm * 280mm* 350mm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0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FFFFFF"/>
                          </a:solidFill>
                          <a:effectLst/>
                          <a:ea typeface="08서울남산체 M"/>
                        </a:rPr>
                        <a:t>그린엘설치형</a:t>
                      </a:r>
                      <a:r>
                        <a:rPr lang="ko-KR" altLang="en-US" sz="1600" kern="0" spc="0" dirty="0">
                          <a:solidFill>
                            <a:srgbClr val="FFFFFF"/>
                          </a:solidFill>
                          <a:effectLst/>
                          <a:ea typeface="08서울남산체 M"/>
                        </a:rPr>
                        <a:t> </a:t>
                      </a:r>
                      <a:r>
                        <a:rPr lang="en-US" altLang="ko-KR" sz="1600" kern="0" spc="0" dirty="0">
                          <a:solidFill>
                            <a:srgbClr val="FFFFFF"/>
                          </a:solidFill>
                          <a:effectLst/>
                          <a:latin typeface="08서울남산체 M"/>
                        </a:rPr>
                        <a:t>SGL-12000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7D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FFFFFF"/>
                          </a:solidFill>
                          <a:effectLst/>
                          <a:ea typeface="08서울남산체 M"/>
                        </a:rPr>
                        <a:t>그린엘 차량용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8747"/>
                    </a:solidFill>
                  </a:tcPr>
                </a:tc>
              </a:tr>
              <a:tr h="231276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유량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7~24LPM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산소농도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90±5%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전원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380 W / 220V / 60Hz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규격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480mm * 280mm* 670mm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중량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40kg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버블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1~4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개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유량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차량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=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시거잭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(DC-12/24W) 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집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사무실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=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아답터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사용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졸음운전 예방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피로회복 효과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규격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350mm * 280mm* 120mm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중량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2.6kg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소음도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35 </a:t>
                      </a:r>
                      <a:r>
                        <a:rPr lang="en-US" altLang="ko-KR" sz="16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db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이하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291502526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46423146"/>
              </p:ext>
            </p:extLst>
          </p:nvPr>
        </p:nvGraphicFramePr>
        <p:xfrm>
          <a:off x="103461" y="548680"/>
          <a:ext cx="8937077" cy="5544616"/>
        </p:xfrm>
        <a:graphic>
          <a:graphicData uri="http://schemas.openxmlformats.org/drawingml/2006/table">
            <a:tbl>
              <a:tblPr/>
              <a:tblGrid>
                <a:gridCol w="4298625"/>
                <a:gridCol w="101948"/>
                <a:gridCol w="4536504"/>
              </a:tblGrid>
              <a:tr h="5842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FFFFFF"/>
                          </a:solidFill>
                          <a:effectLst/>
                          <a:ea typeface="08서울남산체 M"/>
                        </a:rPr>
                        <a:t>그린엘에어솔루션</a:t>
                      </a:r>
                      <a:r>
                        <a:rPr lang="en-US" altLang="ko-KR" sz="1600" kern="0" spc="0" dirty="0">
                          <a:solidFill>
                            <a:srgbClr val="FFFFFF"/>
                          </a:solidFill>
                          <a:effectLst/>
                          <a:latin typeface="08서울남산체 M"/>
                        </a:rPr>
                        <a:t>SGL-13000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7D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FFFFFF"/>
                          </a:solidFill>
                          <a:effectLst/>
                          <a:ea typeface="08서울남산체 M"/>
                        </a:rPr>
                        <a:t>그린엘일체형</a:t>
                      </a:r>
                      <a:r>
                        <a:rPr lang="ko-KR" altLang="en-US" sz="1600" kern="0" spc="0" dirty="0">
                          <a:solidFill>
                            <a:srgbClr val="FFFFFF"/>
                          </a:solidFill>
                          <a:effectLst/>
                          <a:ea typeface="08서울남산체 M"/>
                        </a:rPr>
                        <a:t> </a:t>
                      </a:r>
                      <a:r>
                        <a:rPr lang="en-US" altLang="ko-KR" sz="1600" kern="0" spc="0" dirty="0">
                          <a:solidFill>
                            <a:srgbClr val="FFFFFF"/>
                          </a:solidFill>
                          <a:effectLst/>
                          <a:latin typeface="08서울남산체 M"/>
                        </a:rPr>
                        <a:t>SGL-13001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7D41"/>
                    </a:solidFill>
                  </a:tcPr>
                </a:tc>
              </a:tr>
              <a:tr h="4960336"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크기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430(W) × 300(D) × 750(H)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전기소모전력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AC220V 60Hz 48W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정화방식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프리필터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카테킨필터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헤파필터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제올라이트필터</a:t>
                      </a:r>
                      <a:r>
                        <a:rPr lang="en-US" altLang="ko-KR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en-US" altLang="ko-KR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             </a:t>
                      </a: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활성탄필터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.5</a:t>
                      </a:r>
                      <a:r>
                        <a:rPr lang="ko-KR" altLang="en-US" sz="1600" kern="0" spc="0" dirty="0" err="1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중광촉매필터</a:t>
                      </a:r>
                      <a:r>
                        <a:rPr lang="en-US" altLang="ko-KR" sz="16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센서기능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휴먼센서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퍼지센서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필터 체인지멜로디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타이머기능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,VFD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방식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음이온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공기의 비타민 음이온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다기능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리모콘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외관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ABS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중량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10 Kg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크기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430(W) × 300(D) × 750(H)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전기소모전력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AC220V 60Hz 48W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정화방식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프리필터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카테킨필터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헤파필터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제올라이트필터</a:t>
                      </a:r>
                      <a:r>
                        <a:rPr lang="en-US" altLang="ko-KR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en-US" altLang="ko-KR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              </a:t>
                      </a: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활성탄필터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.5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중광촉매필터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센서기능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휴먼센서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퍼지센서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필터 체인지멜로디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타이머기능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,VFD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방식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음이온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공기의 비타민 음이온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다기능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리모콘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외관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ABS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중량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17 Kg 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산소순도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30%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산소유량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2LPM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649" marR="33649" marT="9303" marB="9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63377930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그룹 9"/>
          <p:cNvGrpSpPr>
            <a:grpSpLocks/>
          </p:cNvGrpSpPr>
          <p:nvPr/>
        </p:nvGrpSpPr>
        <p:grpSpPr bwMode="auto">
          <a:xfrm>
            <a:off x="0" y="0"/>
            <a:ext cx="9144000" cy="998334"/>
            <a:chOff x="0" y="0"/>
            <a:chExt cx="9144000" cy="102868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18459" name="TextBox 16"/>
            <p:cNvSpPr txBox="1">
              <a:spLocks noChangeArrowheads="1"/>
            </p:cNvSpPr>
            <p:nvPr/>
          </p:nvSpPr>
          <p:spPr bwMode="auto">
            <a:xfrm>
              <a:off x="467544" y="160404"/>
              <a:ext cx="5715040" cy="729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제품 설명 및 종류</a:t>
              </a:r>
              <a:endPara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0411934"/>
              </p:ext>
            </p:extLst>
          </p:nvPr>
        </p:nvGraphicFramePr>
        <p:xfrm>
          <a:off x="85149" y="998334"/>
          <a:ext cx="8951347" cy="5743034"/>
        </p:xfrm>
        <a:graphic>
          <a:graphicData uri="http://schemas.openxmlformats.org/drawingml/2006/table">
            <a:tbl>
              <a:tblPr/>
              <a:tblGrid>
                <a:gridCol w="2184318"/>
                <a:gridCol w="1395264"/>
                <a:gridCol w="976684"/>
                <a:gridCol w="976684"/>
                <a:gridCol w="3418397"/>
              </a:tblGrid>
              <a:tr h="7902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kern="0" spc="0" dirty="0">
                          <a:solidFill>
                            <a:srgbClr val="2D2D89"/>
                          </a:solidFill>
                          <a:effectLst/>
                          <a:ea typeface="굴림체"/>
                        </a:rPr>
                        <a:t>제 품 명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kern="0" spc="0" dirty="0">
                          <a:solidFill>
                            <a:srgbClr val="2D2D89"/>
                          </a:solidFill>
                          <a:effectLst/>
                          <a:ea typeface="굴림체"/>
                        </a:rPr>
                        <a:t>제 품 사 양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kern="0" spc="0" dirty="0">
                          <a:solidFill>
                            <a:srgbClr val="2D2D89"/>
                          </a:solidFill>
                          <a:effectLst/>
                          <a:ea typeface="굴림체"/>
                        </a:rPr>
                        <a:t>적 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kern="0" spc="0" dirty="0">
                          <a:solidFill>
                            <a:srgbClr val="2D2D89"/>
                          </a:solidFill>
                          <a:effectLst/>
                          <a:ea typeface="굴림체"/>
                        </a:rPr>
                        <a:t>산소순도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kern="0" spc="0" dirty="0" err="1">
                          <a:solidFill>
                            <a:srgbClr val="2D2D89"/>
                          </a:solidFill>
                          <a:effectLst/>
                          <a:ea typeface="굴림체"/>
                        </a:rPr>
                        <a:t>특</a:t>
                      </a:r>
                      <a:r>
                        <a:rPr lang="ko-KR" altLang="en-US" sz="1600" b="1" kern="0" spc="0" dirty="0">
                          <a:solidFill>
                            <a:srgbClr val="2D2D89"/>
                          </a:solidFill>
                          <a:effectLst/>
                          <a:ea typeface="굴림체"/>
                        </a:rPr>
                        <a:t> 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</a:tr>
              <a:tr h="8186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그린엘 산소침대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성인용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1500*2000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90± 5%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200" b="1" kern="0" spc="0" dirty="0" err="1" smtClean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산소방효과</a:t>
                      </a:r>
                      <a:r>
                        <a:rPr lang="en-US" altLang="ko-KR" sz="1200" b="1" kern="0" spc="0" dirty="0">
                          <a:solidFill>
                            <a:srgbClr val="214368"/>
                          </a:solidFill>
                          <a:effectLst/>
                          <a:latin typeface="굴림체"/>
                        </a:rPr>
                        <a:t>,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스트레스해소</a:t>
                      </a:r>
                      <a:r>
                        <a:rPr lang="en-US" altLang="ko-KR" sz="1200" b="1" kern="0" spc="0" dirty="0">
                          <a:solidFill>
                            <a:srgbClr val="214368"/>
                          </a:solidFill>
                          <a:effectLst/>
                          <a:latin typeface="굴림체"/>
                        </a:rPr>
                        <a:t>,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긴장</a:t>
                      </a:r>
                      <a:r>
                        <a:rPr lang="en-US" altLang="ko-KR" sz="1200" b="1" kern="0" spc="0" dirty="0">
                          <a:solidFill>
                            <a:srgbClr val="214368"/>
                          </a:solidFill>
                          <a:effectLst/>
                          <a:latin typeface="굴림체"/>
                        </a:rPr>
                        <a:t>/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불안감 해소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면역력증가</a:t>
                      </a:r>
                      <a:r>
                        <a:rPr lang="en-US" altLang="ko-KR" sz="1200" b="1" kern="0" spc="0" dirty="0">
                          <a:solidFill>
                            <a:srgbClr val="214368"/>
                          </a:solidFill>
                          <a:effectLst/>
                          <a:latin typeface="굴림체"/>
                        </a:rPr>
                        <a:t>,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아토피</a:t>
                      </a:r>
                      <a:r>
                        <a:rPr lang="en-US" altLang="ko-KR" sz="1200" b="1" kern="0" spc="0" dirty="0">
                          <a:solidFill>
                            <a:srgbClr val="214368"/>
                          </a:solidFill>
                          <a:effectLst/>
                          <a:latin typeface="굴림체"/>
                        </a:rPr>
                        <a:t>.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천식 제거</a:t>
                      </a:r>
                      <a:r>
                        <a:rPr lang="en-US" altLang="ko-KR" sz="1200" b="1" kern="0" spc="0" dirty="0">
                          <a:solidFill>
                            <a:srgbClr val="214368"/>
                          </a:solidFill>
                          <a:effectLst/>
                          <a:latin typeface="굴림체"/>
                        </a:rPr>
                        <a:t>,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집중력향상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508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200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 </a:t>
                      </a:r>
                      <a:r>
                        <a:rPr lang="ko-KR" altLang="en-US" sz="1200" b="1" kern="0" spc="0" dirty="0" err="1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독서등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 설치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</a:tr>
              <a:tr h="880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9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그린엘 산소침대</a:t>
                      </a:r>
                      <a:r>
                        <a:rPr lang="en-US" altLang="ko-KR" sz="1400" b="1" kern="0" spc="-9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(</a:t>
                      </a:r>
                      <a:r>
                        <a:rPr lang="ko-KR" altLang="en-US" sz="1400" b="1" kern="0" spc="-9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아동용</a:t>
                      </a:r>
                      <a:r>
                        <a:rPr lang="en-US" altLang="ko-KR" sz="1400" b="1" kern="0" spc="-9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1100*2000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90± 5%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200" b="1" kern="0" spc="0" dirty="0" err="1" smtClean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산소방효과</a:t>
                      </a:r>
                      <a:r>
                        <a:rPr lang="en-US" altLang="ko-KR" sz="1200" b="1" kern="0" spc="0" dirty="0">
                          <a:solidFill>
                            <a:srgbClr val="214368"/>
                          </a:solidFill>
                          <a:effectLst/>
                          <a:latin typeface="굴림체"/>
                        </a:rPr>
                        <a:t>,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스트레스해소</a:t>
                      </a:r>
                      <a:r>
                        <a:rPr lang="en-US" altLang="ko-KR" sz="1200" b="1" kern="0" spc="0" dirty="0">
                          <a:solidFill>
                            <a:srgbClr val="214368"/>
                          </a:solidFill>
                          <a:effectLst/>
                          <a:latin typeface="굴림체"/>
                        </a:rPr>
                        <a:t>,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긴장</a:t>
                      </a:r>
                      <a:r>
                        <a:rPr lang="en-US" altLang="ko-KR" sz="1200" b="1" kern="0" spc="0" dirty="0">
                          <a:solidFill>
                            <a:srgbClr val="214368"/>
                          </a:solidFill>
                          <a:effectLst/>
                          <a:latin typeface="굴림체"/>
                        </a:rPr>
                        <a:t>/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불안감 해소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면역력증가</a:t>
                      </a:r>
                      <a:r>
                        <a:rPr lang="en-US" altLang="ko-KR" sz="1200" b="1" kern="0" spc="0" dirty="0">
                          <a:solidFill>
                            <a:srgbClr val="214368"/>
                          </a:solidFill>
                          <a:effectLst/>
                          <a:latin typeface="굴림체"/>
                        </a:rPr>
                        <a:t>,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아토피</a:t>
                      </a:r>
                      <a:r>
                        <a:rPr lang="en-US" altLang="ko-KR" sz="1200" b="1" kern="0" spc="0" dirty="0">
                          <a:solidFill>
                            <a:srgbClr val="214368"/>
                          </a:solidFill>
                          <a:effectLst/>
                          <a:latin typeface="굴림체"/>
                        </a:rPr>
                        <a:t>.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천식 제거</a:t>
                      </a:r>
                      <a:r>
                        <a:rPr lang="en-US" altLang="ko-KR" sz="1200" b="1" kern="0" spc="0" dirty="0">
                          <a:solidFill>
                            <a:srgbClr val="214368"/>
                          </a:solidFill>
                          <a:effectLst/>
                          <a:latin typeface="굴림체"/>
                        </a:rPr>
                        <a:t>,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집중력향상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508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200" b="1" kern="0" spc="0" dirty="0" err="1" smtClean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독서등</a:t>
                      </a:r>
                      <a:r>
                        <a:rPr lang="ko-KR" altLang="en-US" sz="1200" b="1" kern="0" spc="0" dirty="0" smtClean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 </a:t>
                      </a:r>
                      <a:r>
                        <a:rPr lang="ko-KR" altLang="en-US" sz="12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설치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</a:tr>
              <a:tr h="7342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그린엘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설치형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-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2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(15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평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90± 5%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 </a:t>
                      </a:r>
                      <a:r>
                        <a:rPr lang="ko-KR" altLang="en-US" sz="1400" b="1" kern="0" spc="0" dirty="0" err="1">
                          <a:solidFill>
                            <a:srgbClr val="008000"/>
                          </a:solidFill>
                          <a:effectLst/>
                          <a:ea typeface="굴림체"/>
                        </a:rPr>
                        <a:t>산소방</a:t>
                      </a:r>
                      <a:r>
                        <a:rPr lang="ko-KR" altLang="en-US" sz="1400" b="1" kern="0" spc="0" dirty="0">
                          <a:solidFill>
                            <a:srgbClr val="008000"/>
                          </a:solidFill>
                          <a:effectLst/>
                          <a:ea typeface="굴림체"/>
                        </a:rPr>
                        <a:t> 효과</a:t>
                      </a:r>
                      <a:r>
                        <a:rPr lang="en-US" altLang="ko-KR" sz="1400" b="1" kern="0" spc="0" dirty="0">
                          <a:solidFill>
                            <a:srgbClr val="008000"/>
                          </a:solidFill>
                          <a:effectLst/>
                          <a:latin typeface="굴림체"/>
                        </a:rPr>
                        <a:t>, </a:t>
                      </a:r>
                      <a:r>
                        <a:rPr lang="ko-KR" altLang="en-US" sz="1400" b="1" kern="0" spc="0" dirty="0">
                          <a:solidFill>
                            <a:srgbClr val="008000"/>
                          </a:solidFill>
                          <a:effectLst/>
                          <a:ea typeface="굴림체"/>
                        </a:rPr>
                        <a:t>실내청정 기능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- 5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중 복합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/5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중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광촉매필터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 사용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- UV(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자외선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),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음이온필터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미세먼지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분진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세균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곰팡이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진드기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각종냄새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기름때 제거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유기화학물질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새집증후군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제거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유황산화물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,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각종산화물질제거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살균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,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부패방지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234950" marR="0" indent="-17145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성인병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,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암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,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알레르기 질환예방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.</a:t>
                      </a: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FF0000"/>
                          </a:solidFill>
                          <a:effectLst/>
                          <a:ea typeface="굴림체"/>
                        </a:rPr>
                        <a:t>※ </a:t>
                      </a:r>
                      <a:r>
                        <a:rPr lang="ko-KR" altLang="en-US" sz="1400" b="1" kern="0" spc="0" dirty="0" err="1">
                          <a:solidFill>
                            <a:srgbClr val="FF0000"/>
                          </a:solidFill>
                          <a:effectLst/>
                          <a:ea typeface="굴림체"/>
                        </a:rPr>
                        <a:t>신종플루</a:t>
                      </a:r>
                      <a:r>
                        <a:rPr lang="ko-KR" altLang="en-US" sz="1400" b="1" kern="0" spc="0" dirty="0">
                          <a:solidFill>
                            <a:srgbClr val="FF0000"/>
                          </a:solidFill>
                          <a:effectLst/>
                          <a:ea typeface="굴림체"/>
                        </a:rPr>
                        <a:t> 바이러스 제거 기능</a:t>
                      </a:r>
                      <a:r>
                        <a:rPr lang="en-US" altLang="ko-KR" sz="1400" b="1" kern="0" spc="0" dirty="0">
                          <a:solidFill>
                            <a:srgbClr val="FF0000"/>
                          </a:solidFill>
                          <a:effectLst/>
                          <a:latin typeface="굴림체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 </a:t>
                      </a:r>
                      <a:r>
                        <a:rPr lang="ko-KR" altLang="en-US" sz="1200" b="1" kern="0" spc="0" dirty="0">
                          <a:solidFill>
                            <a:srgbClr val="800080"/>
                          </a:solidFill>
                          <a:effectLst/>
                          <a:ea typeface="굴림체"/>
                        </a:rPr>
                        <a:t>음이온 발생</a:t>
                      </a:r>
                      <a:r>
                        <a:rPr lang="en-US" altLang="ko-KR" sz="1200" b="1" kern="0" spc="0" dirty="0">
                          <a:solidFill>
                            <a:srgbClr val="800080"/>
                          </a:solidFill>
                          <a:effectLst/>
                          <a:latin typeface="굴림체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스트레스해소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긴장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불안감 해소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면역력 증가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집중력 향상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필터교체 자동감지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휴먼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/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퍼지센서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200" kern="0" spc="0" dirty="0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 </a:t>
                      </a:r>
                      <a:r>
                        <a:rPr lang="ko-KR" altLang="en-US" sz="1200" kern="0" spc="0" dirty="0" err="1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헤드셋</a:t>
                      </a:r>
                      <a:r>
                        <a:rPr lang="en-US" altLang="ko-KR" sz="1200" kern="0" spc="0" dirty="0">
                          <a:solidFill>
                            <a:srgbClr val="0000FF"/>
                          </a:solidFill>
                          <a:effectLst/>
                          <a:latin typeface="굴림체"/>
                        </a:rPr>
                        <a:t>2 </a:t>
                      </a:r>
                      <a:r>
                        <a:rPr lang="ko-KR" altLang="en-US" sz="1200" kern="0" spc="0" dirty="0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제공</a:t>
                      </a:r>
                      <a:r>
                        <a:rPr lang="en-US" altLang="ko-KR" sz="1200" kern="0" spc="0" dirty="0">
                          <a:solidFill>
                            <a:srgbClr val="0000FF"/>
                          </a:solidFill>
                          <a:effectLst/>
                          <a:latin typeface="굴림체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70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그린엘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설치형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-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Ⅱ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3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(20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평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90± 5%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557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그린엘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설치형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-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Ⅲ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4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(30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평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90± 5%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467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그린엘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설치형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-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Ⅳ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5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(40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평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80± 5%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35" marR="43835" marT="12119" marB="12119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21"/>
          <p:cNvSpPr>
            <a:spLocks noChangeArrowheads="1"/>
          </p:cNvSpPr>
          <p:nvPr/>
        </p:nvSpPr>
        <p:spPr bwMode="auto">
          <a:xfrm>
            <a:off x="2370859" y="127108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43" name="_x210404680" descr="EMB00001490056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92726" y="2892624"/>
            <a:ext cx="560147" cy="40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_x227210280" descr="EMB00001490056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98788" y="1989137"/>
            <a:ext cx="593864" cy="42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_x227564760" descr="EMB00001490056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46061" y="3663551"/>
            <a:ext cx="889794" cy="4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_x227271504" descr="EMB00001490057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64804" y="4395279"/>
            <a:ext cx="946150" cy="4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_x210498248" descr="EMB00001490057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83548" y="5301208"/>
            <a:ext cx="1108662" cy="47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_x210502328" descr="EMB00001490057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69703" y="6161633"/>
            <a:ext cx="1215025" cy="4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94961" y="1946349"/>
            <a:ext cx="603827" cy="510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70859" y="2830279"/>
            <a:ext cx="608013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35782173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그룹 9"/>
          <p:cNvGrpSpPr>
            <a:grpSpLocks/>
          </p:cNvGrpSpPr>
          <p:nvPr/>
        </p:nvGrpSpPr>
        <p:grpSpPr bwMode="auto">
          <a:xfrm>
            <a:off x="0" y="0"/>
            <a:ext cx="9144000" cy="998334"/>
            <a:chOff x="0" y="0"/>
            <a:chExt cx="9144000" cy="102868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18459" name="TextBox 16"/>
            <p:cNvSpPr txBox="1">
              <a:spLocks noChangeArrowheads="1"/>
            </p:cNvSpPr>
            <p:nvPr/>
          </p:nvSpPr>
          <p:spPr bwMode="auto">
            <a:xfrm>
              <a:off x="467544" y="160404"/>
              <a:ext cx="5715040" cy="729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제품 설명 및 종류</a:t>
              </a:r>
              <a:endPara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1"/>
          <p:cNvSpPr>
            <a:spLocks noChangeArrowheads="1"/>
          </p:cNvSpPr>
          <p:nvPr/>
        </p:nvSpPr>
        <p:spPr bwMode="auto">
          <a:xfrm>
            <a:off x="2370859" y="127108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90547742"/>
              </p:ext>
            </p:extLst>
          </p:nvPr>
        </p:nvGraphicFramePr>
        <p:xfrm>
          <a:off x="107504" y="1124744"/>
          <a:ext cx="8928991" cy="5616624"/>
        </p:xfrm>
        <a:graphic>
          <a:graphicData uri="http://schemas.openxmlformats.org/drawingml/2006/table">
            <a:tbl>
              <a:tblPr/>
              <a:tblGrid>
                <a:gridCol w="2016224"/>
                <a:gridCol w="1152128"/>
                <a:gridCol w="936104"/>
                <a:gridCol w="864096"/>
                <a:gridCol w="3960439"/>
              </a:tblGrid>
              <a:tr h="20548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그린엘 일체형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전용면적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(20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평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30± 5%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 </a:t>
                      </a:r>
                      <a:r>
                        <a:rPr lang="ko-KR" altLang="en-US" sz="1600" b="1" kern="0" spc="0" dirty="0">
                          <a:solidFill>
                            <a:srgbClr val="008000"/>
                          </a:solidFill>
                          <a:effectLst/>
                          <a:ea typeface="굴림체"/>
                        </a:rPr>
                        <a:t>산소농도 유지</a:t>
                      </a:r>
                      <a:r>
                        <a:rPr lang="en-US" altLang="ko-KR" sz="1600" b="1" kern="0" spc="0" dirty="0">
                          <a:solidFill>
                            <a:srgbClr val="008000"/>
                          </a:solidFill>
                          <a:effectLst/>
                          <a:latin typeface="굴림체"/>
                        </a:rPr>
                        <a:t>(</a:t>
                      </a:r>
                      <a:r>
                        <a:rPr lang="ko-KR" altLang="en-US" sz="1600" b="1" kern="0" spc="0" dirty="0" err="1">
                          <a:solidFill>
                            <a:srgbClr val="008000"/>
                          </a:solidFill>
                          <a:effectLst/>
                          <a:ea typeface="굴림체"/>
                        </a:rPr>
                        <a:t>헤드셋</a:t>
                      </a:r>
                      <a:r>
                        <a:rPr lang="ko-KR" altLang="en-US" sz="1600" b="1" kern="0" spc="0" dirty="0">
                          <a:solidFill>
                            <a:srgbClr val="008000"/>
                          </a:solidFill>
                          <a:effectLst/>
                          <a:ea typeface="굴림체"/>
                        </a:rPr>
                        <a:t> 착용시</a:t>
                      </a:r>
                      <a:r>
                        <a:rPr lang="en-US" altLang="ko-KR" sz="1600" b="1" kern="0" spc="0" dirty="0">
                          <a:solidFill>
                            <a:srgbClr val="008000"/>
                          </a:solidFill>
                          <a:effectLst/>
                          <a:latin typeface="굴림체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508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600" b="1" kern="0" spc="0" dirty="0">
                          <a:solidFill>
                            <a:srgbClr val="315F97"/>
                          </a:solidFill>
                          <a:effectLst/>
                          <a:latin typeface="굴림체"/>
                        </a:rPr>
                        <a:t> </a:t>
                      </a:r>
                      <a:r>
                        <a:rPr lang="ko-KR" altLang="en-US" sz="16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그린엘 </a:t>
                      </a:r>
                      <a:r>
                        <a:rPr lang="ko-KR" altLang="en-US" sz="1600" b="1" kern="0" spc="0" dirty="0" err="1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설치형</a:t>
                      </a:r>
                      <a:r>
                        <a:rPr lang="ko-KR" altLang="en-US" sz="1600" b="1" kern="0" spc="0" dirty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 특징과 동일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508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600" kern="0" spc="0" dirty="0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 </a:t>
                      </a:r>
                      <a:r>
                        <a:rPr lang="ko-KR" altLang="en-US" sz="1600" kern="0" spc="0" dirty="0" err="1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헤드셋</a:t>
                      </a:r>
                      <a:r>
                        <a:rPr lang="ko-KR" altLang="en-US" sz="1600" kern="0" spc="0" dirty="0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 </a:t>
                      </a:r>
                      <a:r>
                        <a:rPr lang="en-US" altLang="ko-KR" sz="1600" kern="0" spc="0" dirty="0">
                          <a:solidFill>
                            <a:srgbClr val="0000FF"/>
                          </a:solidFill>
                          <a:effectLst/>
                          <a:latin typeface="굴림체"/>
                        </a:rPr>
                        <a:t>1 </a:t>
                      </a:r>
                      <a:r>
                        <a:rPr lang="ko-KR" altLang="en-US" sz="1600" kern="0" spc="0" dirty="0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제공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</a:tr>
              <a:tr h="18519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-9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그린엘 에어솔루션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전용면적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(20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평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600" b="1" kern="0" spc="0">
                          <a:solidFill>
                            <a:srgbClr val="0000FF"/>
                          </a:solidFill>
                          <a:effectLst/>
                          <a:latin typeface="굴림체"/>
                        </a:rPr>
                        <a:t> </a:t>
                      </a:r>
                      <a:r>
                        <a:rPr lang="ko-KR" altLang="en-US" sz="1600" b="1" kern="0" spc="0">
                          <a:solidFill>
                            <a:srgbClr val="214368"/>
                          </a:solidFill>
                          <a:effectLst/>
                          <a:ea typeface="굴림체"/>
                        </a:rPr>
                        <a:t>그린엘 설치형 </a:t>
                      </a:r>
                      <a:r>
                        <a:rPr lang="ko-KR" altLang="en-US" sz="1600" b="1" kern="0" spc="0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특징과 동일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508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ㅇ </a:t>
                      </a:r>
                      <a:r>
                        <a:rPr lang="ko-KR" altLang="en-US" sz="1600" b="1" kern="0" spc="0">
                          <a:solidFill>
                            <a:srgbClr val="008000"/>
                          </a:solidFill>
                          <a:effectLst/>
                          <a:ea typeface="굴림체"/>
                        </a:rPr>
                        <a:t>산소발생전무 </a:t>
                      </a:r>
                      <a:r>
                        <a:rPr lang="ko-KR" altLang="en-US" sz="1600" b="1" kern="0" spc="0">
                          <a:solidFill>
                            <a:srgbClr val="FF0000"/>
                          </a:solidFill>
                          <a:effectLst/>
                          <a:ea typeface="굴림체"/>
                        </a:rPr>
                        <a:t>⇨</a:t>
                      </a:r>
                      <a:r>
                        <a:rPr lang="ko-KR" altLang="en-US" sz="1600" b="1" kern="0" spc="0">
                          <a:solidFill>
                            <a:srgbClr val="008000"/>
                          </a:solidFill>
                          <a:effectLst/>
                          <a:latin typeface="굴림체"/>
                        </a:rPr>
                        <a:t> </a:t>
                      </a:r>
                      <a:r>
                        <a:rPr lang="ko-KR" altLang="en-US" sz="1600" b="1" kern="0" spc="0">
                          <a:solidFill>
                            <a:srgbClr val="008000"/>
                          </a:solidFill>
                          <a:effectLst/>
                          <a:ea typeface="굴림체"/>
                        </a:rPr>
                        <a:t>순수 공기청정살균기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</a:tr>
              <a:tr h="17098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그린엘 차량용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차량용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30± 3%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 차량 </a:t>
                      </a:r>
                      <a:r>
                        <a:rPr lang="ko-KR" altLang="en-US" sz="1600" kern="0" spc="0" dirty="0">
                          <a:solidFill>
                            <a:srgbClr val="800080"/>
                          </a:solidFill>
                          <a:effectLst/>
                          <a:ea typeface="굴림체"/>
                        </a:rPr>
                        <a:t>➪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시거잭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(DC-12/24V)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508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 집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/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사무실 </a:t>
                      </a:r>
                      <a:r>
                        <a:rPr lang="ko-KR" altLang="en-US" sz="1600" kern="0" spc="0" dirty="0">
                          <a:solidFill>
                            <a:srgbClr val="800080"/>
                          </a:solidFill>
                          <a:effectLst/>
                          <a:ea typeface="굴림체"/>
                        </a:rPr>
                        <a:t>➪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아답터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 사용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508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 졸음운전 예방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체"/>
                        </a:rPr>
                        <a:t>피로회복 효과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508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ㅇ</a:t>
                      </a:r>
                      <a:r>
                        <a:rPr lang="ko-KR" altLang="en-US" sz="1600" kern="0" spc="0" dirty="0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 </a:t>
                      </a:r>
                      <a:r>
                        <a:rPr lang="ko-KR" altLang="en-US" sz="1600" kern="0" spc="0" dirty="0" err="1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헤드셋</a:t>
                      </a:r>
                      <a:r>
                        <a:rPr lang="ko-KR" altLang="en-US" sz="1600" kern="0" spc="0" dirty="0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 </a:t>
                      </a:r>
                      <a:r>
                        <a:rPr lang="en-US" altLang="ko-KR" sz="1600" kern="0" spc="0" dirty="0">
                          <a:solidFill>
                            <a:srgbClr val="0000FF"/>
                          </a:solidFill>
                          <a:effectLst/>
                          <a:latin typeface="굴림체"/>
                        </a:rPr>
                        <a:t>2 </a:t>
                      </a:r>
                      <a:r>
                        <a:rPr lang="ko-KR" altLang="en-US" sz="1600" kern="0" spc="0" dirty="0">
                          <a:solidFill>
                            <a:srgbClr val="0000FF"/>
                          </a:solidFill>
                          <a:effectLst/>
                          <a:ea typeface="굴림체"/>
                        </a:rPr>
                        <a:t>제공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51" name="_x227569736" descr="EMB00001490057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538"/>
          <a:stretch>
            <a:fillRect/>
          </a:stretch>
        </p:blipFill>
        <p:spPr bwMode="auto">
          <a:xfrm>
            <a:off x="2411458" y="1842549"/>
            <a:ext cx="540326" cy="81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_x210624776" descr="EMB00001490057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22975" y="3661964"/>
            <a:ext cx="528809" cy="85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87438" y="19986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70859" y="5525645"/>
            <a:ext cx="680655" cy="855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93290301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9"/>
          <p:cNvGrpSpPr>
            <a:grpSpLocks/>
          </p:cNvGrpSpPr>
          <p:nvPr/>
        </p:nvGrpSpPr>
        <p:grpSpPr bwMode="auto">
          <a:xfrm>
            <a:off x="-8632" y="13444"/>
            <a:ext cx="9144000" cy="1041473"/>
            <a:chOff x="0" y="0"/>
            <a:chExt cx="9144000" cy="1073133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11" name="TextBox 16"/>
            <p:cNvSpPr txBox="1">
              <a:spLocks noChangeArrowheads="1"/>
            </p:cNvSpPr>
            <p:nvPr/>
          </p:nvSpPr>
          <p:spPr bwMode="auto">
            <a:xfrm>
              <a:off x="467544" y="160404"/>
              <a:ext cx="5715040" cy="729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제품 시스템 설명 </a:t>
              </a:r>
              <a:endPara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5494368" descr="EMB00001080bda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054916"/>
            <a:ext cx="5796136" cy="305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_x220955024" descr="DRW00001080bdc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900" y="4005064"/>
            <a:ext cx="6716340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-15622" y="5788048"/>
            <a:ext cx="4647426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체" pitchFamily="49" charset="-127"/>
                <a:cs typeface="굴림" pitchFamily="50" charset="-127"/>
              </a:rPr>
              <a:t>※ </a:t>
            </a:r>
            <a:r>
              <a:rPr kumimoji="1" lang="en-US" altLang="ko-KR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굴림" pitchFamily="50" charset="-127"/>
                <a:cs typeface="굴림" pitchFamily="50" charset="-127"/>
              </a:rPr>
              <a:t>PSA(Pressure Swing Adsorption)</a:t>
            </a:r>
            <a:r>
              <a:rPr kumimoji="1" lang="en-US" altLang="ko-KR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itchFamily="49" charset="-127"/>
                <a:ea typeface="굴림체" pitchFamily="49" charset="-127"/>
                <a:cs typeface="굴림" pitchFamily="50" charset="-127"/>
              </a:rPr>
              <a:t> </a:t>
            </a:r>
            <a:r>
              <a:rPr kumimoji="1" lang="ko-KR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체" pitchFamily="49" charset="-127"/>
                <a:cs typeface="굴림" pitchFamily="50" charset="-127"/>
              </a:rPr>
              <a:t>공법</a:t>
            </a:r>
            <a:endParaRPr kumimoji="1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한양신명조"/>
                <a:cs typeface="굴림" pitchFamily="50" charset="-127"/>
              </a:rPr>
              <a:t>ㅇ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한양신명조"/>
                <a:cs typeface="굴림" pitchFamily="50" charset="-127"/>
              </a:rPr>
              <a:t>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굴림" pitchFamily="50" charset="-127"/>
                <a:cs typeface="굴림" pitchFamily="50" charset="-127"/>
              </a:rPr>
              <a:t>1960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한양신명조"/>
                <a:cs typeface="굴림" pitchFamily="50" charset="-127"/>
              </a:rPr>
              <a:t>년대 미국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굴림" pitchFamily="50" charset="-127"/>
                <a:cs typeface="굴림" pitchFamily="50" charset="-127"/>
              </a:rPr>
              <a:t>NASA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한양신명조"/>
                <a:cs typeface="굴림" pitchFamily="50" charset="-127"/>
              </a:rPr>
              <a:t>에서 개발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-8632" y="6367407"/>
            <a:ext cx="92808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한양신명조"/>
                <a:cs typeface="굴림" pitchFamily="50" charset="-127"/>
              </a:rPr>
              <a:t>ㅇ</a:t>
            </a:r>
            <a:r>
              <a:rPr kumimoji="1" 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한양신명조"/>
                <a:cs typeface="굴림" pitchFamily="50" charset="-127"/>
              </a:rPr>
              <a:t>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굴림" pitchFamily="50" charset="-127"/>
                <a:cs typeface="굴림" pitchFamily="50" charset="-127"/>
              </a:rPr>
              <a:t>1990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한양신명조"/>
                <a:cs typeface="굴림" pitchFamily="50" charset="-127"/>
              </a:rPr>
              <a:t>년대 상업용으로 전환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한양신명조"/>
                <a:cs typeface="굴림" pitchFamily="50" charset="-127"/>
              </a:rPr>
              <a:t>처음에는 </a:t>
            </a:r>
            <a:r>
              <a:rPr kumimoji="1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한양신명조"/>
                <a:cs typeface="굴림" pitchFamily="50" charset="-127"/>
              </a:rPr>
              <a:t>오폐수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한양신명조"/>
                <a:cs typeface="굴림" pitchFamily="50" charset="-127"/>
              </a:rPr>
              <a:t> 처리 정화조 시설에 이용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20932" y="1054916"/>
            <a:ext cx="3303721" cy="2806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50784" y="4221087"/>
            <a:ext cx="2411760" cy="2146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484414528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9"/>
          <p:cNvGrpSpPr>
            <a:grpSpLocks/>
          </p:cNvGrpSpPr>
          <p:nvPr/>
        </p:nvGrpSpPr>
        <p:grpSpPr bwMode="auto">
          <a:xfrm>
            <a:off x="-8632" y="13444"/>
            <a:ext cx="9144000" cy="1041473"/>
            <a:chOff x="0" y="0"/>
            <a:chExt cx="9144000" cy="1073133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11" name="TextBox 16"/>
            <p:cNvSpPr txBox="1">
              <a:spLocks noChangeArrowheads="1"/>
            </p:cNvSpPr>
            <p:nvPr/>
          </p:nvSpPr>
          <p:spPr bwMode="auto">
            <a:xfrm>
              <a:off x="467544" y="160404"/>
              <a:ext cx="5715040" cy="729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제품 시스템 설명 </a:t>
              </a:r>
              <a:endPara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25092120" descr="DRW00001080bde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8664" y="1054917"/>
            <a:ext cx="8135074" cy="367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25178472" descr="DRW00001080bdf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8664" y="4714056"/>
            <a:ext cx="8135074" cy="214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67753974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형 설명선 10"/>
          <p:cNvSpPr/>
          <p:nvPr/>
        </p:nvSpPr>
        <p:spPr bwMode="auto">
          <a:xfrm>
            <a:off x="5305008" y="1699108"/>
            <a:ext cx="3143272" cy="2500330"/>
          </a:xfrm>
          <a:prstGeom prst="wedgeEllipseCallout">
            <a:avLst>
              <a:gd name="adj1" fmla="val -60353"/>
              <a:gd name="adj2" fmla="val 66239"/>
            </a:avLst>
          </a:prstGeom>
          <a:blipFill dpi="0" rotWithShape="1">
            <a:blip r:embed="rId2" cstate="print">
              <a:alphaModFix amt="98000"/>
            </a:blip>
            <a:srcRect/>
            <a:tile tx="0" ty="0" sx="100000" sy="100000" flip="x" algn="tl"/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sz="3600" dirty="0">
                <a:solidFill>
                  <a:srgbClr val="0000FF"/>
                </a:solidFill>
              </a:rPr>
              <a:t>감사합니다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06468528" descr="EMB00000bac2d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5891" y="490365"/>
            <a:ext cx="3643305" cy="315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2298" y="4509120"/>
            <a:ext cx="2515726" cy="1584176"/>
          </a:xfrm>
          <a:prstGeom prst="rect">
            <a:avLst/>
          </a:prstGeom>
          <a:noFill/>
          <a:ln>
            <a:noFill/>
          </a:ln>
          <a:effectLst>
            <a:glow rad="101600">
              <a:srgbClr val="00B0F0">
                <a:alpha val="82000"/>
              </a:srgb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530" y="3676035"/>
            <a:ext cx="5400599" cy="301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525314752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6662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경영이념</a:t>
              </a:r>
              <a:r>
                <a:rPr lang="en-US" altLang="ko-KR" sz="400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(</a:t>
              </a:r>
              <a:r>
                <a:rPr lang="ko-KR" altLang="en-US" sz="4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經營理念</a:t>
              </a:r>
              <a:r>
                <a:rPr lang="en-US" altLang="ko-KR" sz="400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)</a:t>
              </a:r>
              <a:endParaRPr lang="ko-KR" altLang="en-US" sz="400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</p:txBody>
        </p:sp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78497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pSp>
        <p:nvGrpSpPr>
          <p:cNvPr id="26628" name="그룹 40"/>
          <p:cNvGrpSpPr>
            <a:grpSpLocks/>
          </p:cNvGrpSpPr>
          <p:nvPr/>
        </p:nvGrpSpPr>
        <p:grpSpPr bwMode="auto">
          <a:xfrm>
            <a:off x="0" y="1214438"/>
            <a:ext cx="8143875" cy="5429250"/>
            <a:chOff x="0" y="1214438"/>
            <a:chExt cx="8143875" cy="5429250"/>
          </a:xfrm>
        </p:grpSpPr>
        <p:grpSp>
          <p:nvGrpSpPr>
            <p:cNvPr id="26630" name="그룹 57"/>
            <p:cNvGrpSpPr>
              <a:grpSpLocks/>
            </p:cNvGrpSpPr>
            <p:nvPr/>
          </p:nvGrpSpPr>
          <p:grpSpPr bwMode="auto">
            <a:xfrm>
              <a:off x="1143000" y="1214438"/>
              <a:ext cx="7000875" cy="3357562"/>
              <a:chOff x="1142976" y="1214422"/>
              <a:chExt cx="7000924" cy="3357586"/>
            </a:xfrm>
          </p:grpSpPr>
          <p:sp>
            <p:nvSpPr>
              <p:cNvPr id="27" name="AutoShape 3"/>
              <p:cNvSpPr>
                <a:spLocks noChangeArrowheads="1"/>
              </p:cNvSpPr>
              <p:nvPr/>
            </p:nvSpPr>
            <p:spPr bwMode="gray">
              <a:xfrm>
                <a:off x="1142976" y="1214422"/>
                <a:ext cx="7000924" cy="1041407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DDDDDD">
                      <a:gamma/>
                      <a:tint val="51373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38100">
                <a:solidFill>
                  <a:srgbClr val="FFFFFF"/>
                </a:solidFill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" name="AutoShape 4"/>
              <p:cNvSpPr>
                <a:spLocks noChangeArrowheads="1"/>
              </p:cNvSpPr>
              <p:nvPr/>
            </p:nvSpPr>
            <p:spPr bwMode="gray">
              <a:xfrm>
                <a:off x="1295377" y="1309673"/>
                <a:ext cx="2062177" cy="852493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rgbClr val="99CC00"/>
                  </a:gs>
                  <a:gs pos="100000">
                    <a:srgbClr val="99CC00">
                      <a:gamma/>
                      <a:shade val="69804"/>
                      <a:invGamma/>
                    </a:srgbClr>
                  </a:gs>
                </a:gsLst>
                <a:lin ang="5400000" scaled="1"/>
              </a:gradFill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" name="Freeform 5"/>
              <p:cNvSpPr>
                <a:spLocks/>
              </p:cNvSpPr>
              <p:nvPr/>
            </p:nvSpPr>
            <p:spPr bwMode="gray">
              <a:xfrm>
                <a:off x="1380207" y="1365171"/>
                <a:ext cx="673030" cy="425980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9CC00">
                      <a:gamma/>
                      <a:tint val="54510"/>
                      <a:invGamma/>
                    </a:srgbClr>
                  </a:gs>
                  <a:gs pos="50000">
                    <a:srgbClr val="99CC00">
                      <a:alpha val="0"/>
                    </a:srgbClr>
                  </a:gs>
                  <a:gs pos="100000">
                    <a:srgbClr val="99CC00">
                      <a:gamma/>
                      <a:tint val="54510"/>
                      <a:invGamma/>
                    </a:srgb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Text Box 6"/>
              <p:cNvSpPr txBox="1">
                <a:spLocks noChangeArrowheads="1"/>
              </p:cNvSpPr>
              <p:nvPr/>
            </p:nvSpPr>
            <p:spPr bwMode="gray">
              <a:xfrm>
                <a:off x="1500167" y="1473186"/>
                <a:ext cx="1620848" cy="47307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28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ea"/>
                    <a:ea typeface="+mn-ea"/>
                  </a:rPr>
                  <a:t>그린세상</a:t>
                </a:r>
                <a:endParaRPr kumimoji="0" lang="en-US" altLang="ko-KR" sz="28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31" name="Text Box 7"/>
              <p:cNvSpPr txBox="1">
                <a:spLocks noChangeArrowheads="1"/>
              </p:cNvSpPr>
              <p:nvPr/>
            </p:nvSpPr>
            <p:spPr bwMode="gray">
              <a:xfrm>
                <a:off x="3643307" y="1408098"/>
                <a:ext cx="4189441" cy="6397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2000" kern="0" dirty="0">
                    <a:solidFill>
                      <a:srgbClr val="000000"/>
                    </a:solidFill>
                    <a:latin typeface="+mn-ea"/>
                    <a:ea typeface="+mn-ea"/>
                  </a:rPr>
                  <a:t>혁신적인 가치창조를 통한</a:t>
                </a:r>
                <a:endParaRPr kumimoji="0" lang="en-US" altLang="ko-KR" sz="2000" kern="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2000" kern="0" dirty="0">
                    <a:solidFill>
                      <a:srgbClr val="000000"/>
                    </a:solidFill>
                    <a:latin typeface="+mn-ea"/>
                    <a:ea typeface="+mn-ea"/>
                  </a:rPr>
                  <a:t>친환경 </a:t>
                </a:r>
                <a:r>
                  <a:rPr kumimoji="0" lang="ko-KR" altLang="en-US" sz="2000" kern="0" dirty="0" err="1">
                    <a:solidFill>
                      <a:srgbClr val="000000"/>
                    </a:solidFill>
                    <a:latin typeface="+mn-ea"/>
                    <a:ea typeface="+mn-ea"/>
                  </a:rPr>
                  <a:t>웰빙</a:t>
                </a:r>
                <a:r>
                  <a:rPr kumimoji="0" lang="ko-KR" altLang="en-US" sz="2000" kern="0" dirty="0">
                    <a:solidFill>
                      <a:srgbClr val="000000"/>
                    </a:solidFill>
                    <a:latin typeface="+mn-ea"/>
                    <a:ea typeface="+mn-ea"/>
                  </a:rPr>
                  <a:t> 문화 선도</a:t>
                </a:r>
                <a:endParaRPr kumimoji="0" lang="en-US" altLang="ko-KR" sz="2000" kern="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2" name="AutoShape 8"/>
              <p:cNvSpPr>
                <a:spLocks noChangeArrowheads="1"/>
              </p:cNvSpPr>
              <p:nvPr/>
            </p:nvSpPr>
            <p:spPr bwMode="gray">
              <a:xfrm>
                <a:off x="1142976" y="2365367"/>
                <a:ext cx="7000924" cy="1041407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DDDDDD">
                      <a:gamma/>
                      <a:tint val="51373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38100">
                <a:solidFill>
                  <a:srgbClr val="FFFFFF"/>
                </a:solidFill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" name="AutoShape 9"/>
              <p:cNvSpPr>
                <a:spLocks noChangeArrowheads="1"/>
              </p:cNvSpPr>
              <p:nvPr/>
            </p:nvSpPr>
            <p:spPr bwMode="gray">
              <a:xfrm>
                <a:off x="1295377" y="2462206"/>
                <a:ext cx="2062177" cy="850906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69804"/>
                      <a:invGamma/>
                    </a:srgbClr>
                  </a:gs>
                </a:gsLst>
                <a:lin ang="5400000" scaled="1"/>
              </a:gradFill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" name="Freeform 10"/>
              <p:cNvSpPr>
                <a:spLocks/>
              </p:cNvSpPr>
              <p:nvPr/>
            </p:nvSpPr>
            <p:spPr bwMode="gray">
              <a:xfrm>
                <a:off x="1379516" y="2516181"/>
                <a:ext cx="673105" cy="42545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9999">
                      <a:gamma/>
                      <a:tint val="42353"/>
                      <a:invGamma/>
                    </a:srgbClr>
                  </a:gs>
                  <a:gs pos="100000">
                    <a:srgbClr val="009999">
                      <a:alpha val="0"/>
                    </a:srgb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" name="Text Box 11"/>
              <p:cNvSpPr txBox="1">
                <a:spLocks noChangeArrowheads="1"/>
              </p:cNvSpPr>
              <p:nvPr/>
            </p:nvSpPr>
            <p:spPr bwMode="gray">
              <a:xfrm>
                <a:off x="1428728" y="2643182"/>
                <a:ext cx="1805001" cy="47307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28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ea"/>
                    <a:ea typeface="+mn-ea"/>
                  </a:rPr>
                  <a:t>고객존중</a:t>
                </a:r>
                <a:endParaRPr kumimoji="0" lang="en-US" altLang="ko-KR" sz="28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36" name="Text Box 12"/>
              <p:cNvSpPr txBox="1">
                <a:spLocks noChangeArrowheads="1"/>
              </p:cNvSpPr>
              <p:nvPr/>
            </p:nvSpPr>
            <p:spPr bwMode="gray">
              <a:xfrm>
                <a:off x="3643307" y="2570157"/>
                <a:ext cx="4260880" cy="6397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2000" kern="0" dirty="0">
                    <a:solidFill>
                      <a:srgbClr val="000000"/>
                    </a:solidFill>
                    <a:latin typeface="+mn-ea"/>
                    <a:ea typeface="+mn-ea"/>
                  </a:rPr>
                  <a:t>고객의 신뢰를 바탕으로</a:t>
                </a:r>
                <a:endParaRPr kumimoji="0" lang="en-US" altLang="ko-KR" sz="2000" kern="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2000" kern="0" dirty="0">
                    <a:solidFill>
                      <a:srgbClr val="000000"/>
                    </a:solidFill>
                    <a:latin typeface="+mn-ea"/>
                    <a:ea typeface="+mn-ea"/>
                  </a:rPr>
                  <a:t>고객과 함께 성장하는 책임경영</a:t>
                </a:r>
                <a:endParaRPr kumimoji="0" lang="en-US" altLang="ko-KR" sz="2000" kern="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7" name="AutoShape 13"/>
              <p:cNvSpPr>
                <a:spLocks noChangeArrowheads="1"/>
              </p:cNvSpPr>
              <p:nvPr/>
            </p:nvSpPr>
            <p:spPr bwMode="gray">
              <a:xfrm>
                <a:off x="1142976" y="3530601"/>
                <a:ext cx="7000924" cy="1041407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DDDDDD">
                      <a:gamma/>
                      <a:tint val="51373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38100">
                <a:solidFill>
                  <a:srgbClr val="FFFFFF"/>
                </a:solidFill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" name="AutoShape 14"/>
              <p:cNvSpPr>
                <a:spLocks noChangeArrowheads="1"/>
              </p:cNvSpPr>
              <p:nvPr/>
            </p:nvSpPr>
            <p:spPr bwMode="gray">
              <a:xfrm>
                <a:off x="1295377" y="3625851"/>
                <a:ext cx="2062177" cy="852494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rgbClr val="006600"/>
                  </a:gs>
                  <a:gs pos="100000">
                    <a:srgbClr val="006600">
                      <a:gamma/>
                      <a:shade val="69804"/>
                      <a:invGamma/>
                    </a:srgbClr>
                  </a:gs>
                </a:gsLst>
                <a:lin ang="5400000" scaled="1"/>
              </a:gradFill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" name="Freeform 15"/>
              <p:cNvSpPr>
                <a:spLocks/>
              </p:cNvSpPr>
              <p:nvPr/>
            </p:nvSpPr>
            <p:spPr bwMode="gray">
              <a:xfrm>
                <a:off x="1379516" y="3681415"/>
                <a:ext cx="673105" cy="42545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6600">
                      <a:gamma/>
                      <a:tint val="48627"/>
                      <a:invGamma/>
                    </a:srgbClr>
                  </a:gs>
                  <a:gs pos="100000">
                    <a:srgbClr val="006600">
                      <a:alpha val="0"/>
                    </a:srgb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" name="Text Box 16"/>
              <p:cNvSpPr txBox="1">
                <a:spLocks noChangeArrowheads="1"/>
              </p:cNvSpPr>
              <p:nvPr/>
            </p:nvSpPr>
            <p:spPr bwMode="gray">
              <a:xfrm>
                <a:off x="1500167" y="3786190"/>
                <a:ext cx="1805000" cy="47307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28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ea"/>
                    <a:ea typeface="+mn-ea"/>
                  </a:rPr>
                  <a:t>Fun </a:t>
                </a:r>
                <a:r>
                  <a:rPr kumimoji="0" lang="ko-KR" altLang="en-US" sz="28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ea"/>
                    <a:ea typeface="+mn-ea"/>
                  </a:rPr>
                  <a:t>경영</a:t>
                </a:r>
                <a:endParaRPr kumimoji="0" lang="en-US" altLang="ko-KR" sz="28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42" name="Text Box 12"/>
              <p:cNvSpPr txBox="1">
                <a:spLocks noChangeArrowheads="1"/>
              </p:cNvSpPr>
              <p:nvPr/>
            </p:nvSpPr>
            <p:spPr bwMode="gray">
              <a:xfrm>
                <a:off x="3643307" y="3500438"/>
                <a:ext cx="4260880" cy="91758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2000" kern="0" dirty="0">
                    <a:solidFill>
                      <a:srgbClr val="000000"/>
                    </a:solidFill>
                    <a:latin typeface="+mn-ea"/>
                    <a:ea typeface="+mn-ea"/>
                  </a:rPr>
                  <a:t>미래 지향적 도전 정신으로</a:t>
                </a:r>
                <a:endParaRPr kumimoji="0" lang="en-US" altLang="ko-KR" sz="2000" kern="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2000" kern="0" dirty="0">
                    <a:solidFill>
                      <a:srgbClr val="000000"/>
                    </a:solidFill>
                    <a:latin typeface="+mn-ea"/>
                    <a:ea typeface="+mn-ea"/>
                  </a:rPr>
                  <a:t>즐겁게 일하는 </a:t>
                </a:r>
                <a:r>
                  <a:rPr kumimoji="0" lang="en-US" altLang="ko-KR" sz="2000" kern="0" dirty="0">
                    <a:solidFill>
                      <a:srgbClr val="000000"/>
                    </a:solidFill>
                    <a:latin typeface="+mn-ea"/>
                    <a:ea typeface="+mn-ea"/>
                  </a:rPr>
                  <a:t>Fun </a:t>
                </a:r>
                <a:r>
                  <a:rPr kumimoji="0" lang="ko-KR" altLang="en-US" sz="2000" kern="0" dirty="0">
                    <a:solidFill>
                      <a:srgbClr val="000000"/>
                    </a:solidFill>
                    <a:latin typeface="+mn-ea"/>
                    <a:ea typeface="+mn-ea"/>
                  </a:rPr>
                  <a:t>경영</a:t>
                </a:r>
                <a:endParaRPr kumimoji="0" lang="en-US" altLang="ko-KR" sz="2000" kern="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2000" kern="0" dirty="0">
                    <a:solidFill>
                      <a:srgbClr val="0033CC"/>
                    </a:solidFill>
                    <a:latin typeface="+mn-ea"/>
                    <a:ea typeface="+mn-ea"/>
                  </a:rPr>
                  <a:t>(</a:t>
                </a:r>
                <a:r>
                  <a:rPr kumimoji="0" lang="ko-KR" altLang="en-US" sz="2000" kern="0" dirty="0">
                    <a:solidFill>
                      <a:srgbClr val="0033CC"/>
                    </a:solidFill>
                    <a:latin typeface="+mn-ea"/>
                    <a:ea typeface="+mn-ea"/>
                  </a:rPr>
                  <a:t>즐겁게 일 할 수 있는 직장 만들기</a:t>
                </a:r>
                <a:r>
                  <a:rPr kumimoji="0" lang="en-US" altLang="ko-KR" sz="2000" kern="0" dirty="0">
                    <a:solidFill>
                      <a:srgbClr val="0033CC"/>
                    </a:solidFill>
                    <a:latin typeface="+mn-ea"/>
                    <a:ea typeface="+mn-ea"/>
                  </a:rPr>
                  <a:t>)</a:t>
                </a:r>
              </a:p>
            </p:txBody>
          </p:sp>
        </p:grpSp>
        <p:grpSp>
          <p:nvGrpSpPr>
            <p:cNvPr id="26631" name="그룹 55"/>
            <p:cNvGrpSpPr>
              <a:grpSpLocks/>
            </p:cNvGrpSpPr>
            <p:nvPr/>
          </p:nvGrpSpPr>
          <p:grpSpPr bwMode="auto">
            <a:xfrm>
              <a:off x="2000250" y="5000625"/>
              <a:ext cx="5929313" cy="1643063"/>
              <a:chOff x="1714480" y="5000636"/>
              <a:chExt cx="5929354" cy="1643098"/>
            </a:xfrm>
          </p:grpSpPr>
          <p:grpSp>
            <p:nvGrpSpPr>
              <p:cNvPr id="26633" name="그룹 47"/>
              <p:cNvGrpSpPr>
                <a:grpSpLocks/>
              </p:cNvGrpSpPr>
              <p:nvPr/>
            </p:nvGrpSpPr>
            <p:grpSpPr bwMode="auto">
              <a:xfrm>
                <a:off x="1714480" y="5286388"/>
                <a:ext cx="2643206" cy="1214441"/>
                <a:chOff x="1071538" y="5286388"/>
                <a:chExt cx="2643206" cy="1214441"/>
              </a:xfrm>
            </p:grpSpPr>
            <p:pic>
              <p:nvPicPr>
                <p:cNvPr id="26639" name="Picture 30" descr="ti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AFEF0"/>
                    </a:clrFrom>
                    <a:clrTo>
                      <a:srgbClr val="FAFEF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gray">
                <a:xfrm>
                  <a:off x="1142976" y="5857892"/>
                  <a:ext cx="2571768" cy="6429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640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071538" y="5286388"/>
                  <a:ext cx="2500330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2400" b="0">
                      <a:solidFill>
                        <a:schemeClr val="folHlink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 </a:t>
                  </a:r>
                  <a:r>
                    <a:rPr lang="ko-KR" altLang="en-US" sz="3600" b="0">
                      <a:solidFill>
                        <a:srgbClr val="0033CC"/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사훈</a:t>
                  </a:r>
                  <a:r>
                    <a:rPr lang="en-US" altLang="ko-KR" sz="3600">
                      <a:solidFill>
                        <a:srgbClr val="0033CC"/>
                      </a:solidFill>
                      <a:latin typeface="바탕체" panose="02030609000101010101" pitchFamily="17" charset="-127"/>
                      <a:ea typeface="바탕체" panose="02030609000101010101" pitchFamily="17" charset="-127"/>
                    </a:rPr>
                    <a:t>(</a:t>
                  </a:r>
                  <a:r>
                    <a:rPr lang="ko-KR" altLang="en-US" sz="3600">
                      <a:solidFill>
                        <a:srgbClr val="0033CC"/>
                      </a:solidFill>
                      <a:latin typeface="바탕체" panose="02030609000101010101" pitchFamily="17" charset="-127"/>
                      <a:ea typeface="바탕체" panose="02030609000101010101" pitchFamily="17" charset="-127"/>
                    </a:rPr>
                    <a:t>社訓</a:t>
                  </a:r>
                  <a:r>
                    <a:rPr lang="en-US" altLang="ko-KR" sz="3600">
                      <a:solidFill>
                        <a:srgbClr val="0033CC"/>
                      </a:solidFill>
                      <a:latin typeface="바탕체" panose="02030609000101010101" pitchFamily="17" charset="-127"/>
                      <a:ea typeface="바탕체" panose="02030609000101010101" pitchFamily="17" charset="-127"/>
                    </a:rPr>
                    <a:t>)</a:t>
                  </a:r>
                  <a:endParaRPr lang="ko-KR" altLang="en-US" sz="3600">
                    <a:solidFill>
                      <a:srgbClr val="0033CC"/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endParaRPr>
                </a:p>
              </p:txBody>
            </p:sp>
          </p:grpSp>
          <p:grpSp>
            <p:nvGrpSpPr>
              <p:cNvPr id="26634" name="그룹 54"/>
              <p:cNvGrpSpPr>
                <a:grpSpLocks/>
              </p:cNvGrpSpPr>
              <p:nvPr/>
            </p:nvGrpSpPr>
            <p:grpSpPr bwMode="auto">
              <a:xfrm>
                <a:off x="4643438" y="5000636"/>
                <a:ext cx="3000396" cy="1643098"/>
                <a:chOff x="4643438" y="5000636"/>
                <a:chExt cx="3000396" cy="1643098"/>
              </a:xfrm>
            </p:grpSpPr>
            <p:sp>
              <p:nvSpPr>
                <p:cNvPr id="26635" name="AutoShape 3"/>
                <p:cNvSpPr>
                  <a:spLocks noChangeArrowheads="1"/>
                </p:cNvSpPr>
                <p:nvPr/>
              </p:nvSpPr>
              <p:spPr bwMode="invGray">
                <a:xfrm flipH="1">
                  <a:off x="4643438" y="5000636"/>
                  <a:ext cx="3000396" cy="1643098"/>
                </a:xfrm>
                <a:prstGeom prst="rightArrow">
                  <a:avLst>
                    <a:gd name="adj1" fmla="val 86065"/>
                    <a:gd name="adj2" fmla="val 31779"/>
                  </a:avLst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1800">
                    <a:latin typeface="휴먼엑스포" panose="02030504000101010101" pitchFamily="18" charset="-127"/>
                    <a:ea typeface="휴먼엑스포" panose="02030504000101010101" pitchFamily="18" charset="-127"/>
                  </a:endParaRPr>
                </a:p>
              </p:txBody>
            </p:sp>
            <p:sp>
              <p:nvSpPr>
                <p:cNvPr id="51" name="AutoShape 4"/>
                <p:cNvSpPr>
                  <a:spLocks noChangeArrowheads="1"/>
                </p:cNvSpPr>
                <p:nvPr/>
              </p:nvSpPr>
              <p:spPr bwMode="blackWhite">
                <a:xfrm flipH="1">
                  <a:off x="5364168" y="5195903"/>
                  <a:ext cx="2119327" cy="361958"/>
                </a:xfrm>
                <a:prstGeom prst="roundRect">
                  <a:avLst>
                    <a:gd name="adj" fmla="val 9106"/>
                  </a:avLst>
                </a:prstGeom>
                <a:gradFill rotWithShape="1">
                  <a:gsLst>
                    <a:gs pos="0">
                      <a:srgbClr val="D85E28">
                        <a:gamma/>
                        <a:shade val="46275"/>
                        <a:invGamma/>
                      </a:srgbClr>
                    </a:gs>
                    <a:gs pos="50000">
                      <a:srgbClr val="D85E28"/>
                    </a:gs>
                    <a:gs pos="100000">
                      <a:srgbClr val="D85E28">
                        <a:gamma/>
                        <a:shade val="46275"/>
                        <a:invGamma/>
                      </a:srgbClr>
                    </a:gs>
                  </a:gsLst>
                  <a:lin ang="2700000" scaled="1"/>
                </a:gradFill>
                <a:ln w="25400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0" lang="ko-KR" altLang="en-US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윤리 경영</a:t>
                  </a:r>
                  <a:endParaRPr kumimoji="0" lang="en-US" altLang="ko-KR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52" name="AutoShape 5"/>
                <p:cNvSpPr>
                  <a:spLocks noChangeArrowheads="1"/>
                </p:cNvSpPr>
                <p:nvPr/>
              </p:nvSpPr>
              <p:spPr bwMode="blackWhite">
                <a:xfrm flipH="1">
                  <a:off x="5364168" y="5613424"/>
                  <a:ext cx="2119327" cy="361958"/>
                </a:xfrm>
                <a:prstGeom prst="roundRect">
                  <a:avLst>
                    <a:gd name="adj" fmla="val 9106"/>
                  </a:avLst>
                </a:prstGeom>
                <a:gradFill rotWithShape="1">
                  <a:gsLst>
                    <a:gs pos="0">
                      <a:srgbClr val="699D5F">
                        <a:gamma/>
                        <a:shade val="46275"/>
                        <a:invGamma/>
                      </a:srgbClr>
                    </a:gs>
                    <a:gs pos="50000">
                      <a:srgbClr val="699D5F"/>
                    </a:gs>
                    <a:gs pos="100000">
                      <a:srgbClr val="699D5F">
                        <a:gamma/>
                        <a:shade val="46275"/>
                        <a:invGamma/>
                      </a:srgbClr>
                    </a:gs>
                  </a:gsLst>
                  <a:lin ang="2700000" scaled="1"/>
                </a:gradFill>
                <a:ln w="25400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0" lang="ko-KR" altLang="en-US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상생 협력</a:t>
                  </a:r>
                  <a:endParaRPr kumimoji="0" lang="en-US" altLang="ko-KR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53" name="AutoShape 6"/>
                <p:cNvSpPr>
                  <a:spLocks noChangeArrowheads="1"/>
                </p:cNvSpPr>
                <p:nvPr/>
              </p:nvSpPr>
              <p:spPr bwMode="blackWhite">
                <a:xfrm flipH="1">
                  <a:off x="5364168" y="6030946"/>
                  <a:ext cx="2119327" cy="361958"/>
                </a:xfrm>
                <a:prstGeom prst="roundRect">
                  <a:avLst>
                    <a:gd name="adj" fmla="val 9106"/>
                  </a:avLst>
                </a:prstGeom>
                <a:gradFill rotWithShape="1">
                  <a:gsLst>
                    <a:gs pos="0">
                      <a:srgbClr val="55A2D7">
                        <a:gamma/>
                        <a:shade val="46275"/>
                        <a:invGamma/>
                      </a:srgbClr>
                    </a:gs>
                    <a:gs pos="50000">
                      <a:srgbClr val="55A2D7"/>
                    </a:gs>
                    <a:gs pos="100000">
                      <a:srgbClr val="55A2D7">
                        <a:gamma/>
                        <a:shade val="46275"/>
                        <a:invGamma/>
                      </a:srgbClr>
                    </a:gs>
                  </a:gsLst>
                  <a:lin ang="2700000" scaled="1"/>
                </a:gradFill>
                <a:ln w="25400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0" lang="ko-KR" altLang="en-US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정도 경영</a:t>
                  </a:r>
                  <a:endParaRPr kumimoji="0" lang="en-US" altLang="ko-KR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  <p:pic>
          <p:nvPicPr>
            <p:cNvPr id="26632" name="그림 58" descr="그림118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072063"/>
              <a:ext cx="1643063" cy="1570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18459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경 영 이 </a:t>
              </a:r>
              <a:r>
                <a:rPr lang="ko-KR" altLang="en-US" sz="4000" dirty="0" err="1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념</a:t>
              </a:r>
              <a:endPara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784975"/>
            <a:ext cx="9144000" cy="73025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pSp>
        <p:nvGrpSpPr>
          <p:cNvPr id="18436" name="그룹 35"/>
          <p:cNvGrpSpPr>
            <a:grpSpLocks/>
          </p:cNvGrpSpPr>
          <p:nvPr/>
        </p:nvGrpSpPr>
        <p:grpSpPr bwMode="auto">
          <a:xfrm>
            <a:off x="390525" y="1214438"/>
            <a:ext cx="8753475" cy="5286375"/>
            <a:chOff x="390525" y="1214438"/>
            <a:chExt cx="8753475" cy="5286375"/>
          </a:xfrm>
        </p:grpSpPr>
        <p:pic>
          <p:nvPicPr>
            <p:cNvPr id="18438" name="그림 32" descr="그림1ㅣㅏㅣ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956" b="7420"/>
            <a:stretch>
              <a:fillRect/>
            </a:stretch>
          </p:blipFill>
          <p:spPr bwMode="auto">
            <a:xfrm>
              <a:off x="6572264" y="1643049"/>
              <a:ext cx="2571736" cy="3857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439" name="그룹 33"/>
            <p:cNvGrpSpPr>
              <a:grpSpLocks/>
            </p:cNvGrpSpPr>
            <p:nvPr/>
          </p:nvGrpSpPr>
          <p:grpSpPr bwMode="auto">
            <a:xfrm>
              <a:off x="933074" y="4357688"/>
              <a:ext cx="6353570" cy="2143125"/>
              <a:chOff x="933074" y="4357688"/>
              <a:chExt cx="7710892" cy="2143125"/>
            </a:xfrm>
          </p:grpSpPr>
          <p:sp>
            <p:nvSpPr>
              <p:cNvPr id="18452" name="AutoShape 23"/>
              <p:cNvSpPr>
                <a:spLocks noChangeArrowheads="1"/>
              </p:cNvSpPr>
              <p:nvPr/>
            </p:nvSpPr>
            <p:spPr bwMode="auto">
              <a:xfrm flipH="1">
                <a:off x="933074" y="4357688"/>
                <a:ext cx="7710892" cy="2143125"/>
              </a:xfrm>
              <a:prstGeom prst="roundRect">
                <a:avLst>
                  <a:gd name="adj" fmla="val 1301"/>
                </a:avLst>
              </a:prstGeom>
              <a:gradFill rotWithShape="0">
                <a:gsLst>
                  <a:gs pos="0">
                    <a:srgbClr val="DDEBCF"/>
                  </a:gs>
                  <a:gs pos="50000">
                    <a:srgbClr val="9CB86E"/>
                  </a:gs>
                  <a:gs pos="100000">
                    <a:srgbClr val="156B1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85597" tIns="42798" rIns="85597" bIns="42798" anchor="ctr"/>
              <a:lstStyle>
                <a:lvl1pPr defTabSz="855663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defTabSz="855663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defTabSz="855663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defTabSz="855663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defTabSz="855663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</a:pPr>
                <a:endParaRPr kumimoji="0" lang="ko-KR" altLang="ko-KR" sz="1000">
                  <a:latin typeface="HY울릉도B" panose="02030600000101010101" pitchFamily="18" charset="-127"/>
                  <a:ea typeface="HY울릉도B" panose="02030600000101010101" pitchFamily="18" charset="-127"/>
                </a:endParaRPr>
              </a:p>
            </p:txBody>
          </p:sp>
          <p:sp>
            <p:nvSpPr>
              <p:cNvPr id="27" name="AutoShape 24"/>
              <p:cNvSpPr>
                <a:spLocks noChangeArrowheads="1"/>
              </p:cNvSpPr>
              <p:nvPr/>
            </p:nvSpPr>
            <p:spPr bwMode="auto">
              <a:xfrm>
                <a:off x="1654094" y="4500563"/>
                <a:ext cx="6845352" cy="1857375"/>
              </a:xfrm>
              <a:prstGeom prst="roundRect">
                <a:avLst>
                  <a:gd name="adj" fmla="val 8370"/>
                </a:avLst>
              </a:prstGeom>
              <a:solidFill>
                <a:srgbClr val="E1F0C4"/>
              </a:solidFill>
              <a:ln w="6350">
                <a:noFill/>
                <a:round/>
                <a:headEnd/>
                <a:tailEnd/>
              </a:ln>
              <a:effectLst>
                <a:prstShdw prst="shdw17" dist="17961" dir="13500000">
                  <a:srgbClr val="879076"/>
                </a:prstShdw>
              </a:effectLst>
            </p:spPr>
            <p:txBody>
              <a:bodyPr anchor="ctr"/>
              <a:lstStyle/>
              <a:p>
                <a:pPr marL="647700" lvl="1" indent="-190500" eaLnBrk="1" latinLnBrk="1" hangingPunct="1">
                  <a:buFont typeface="Wingdings" pitchFamily="2" charset="2"/>
                  <a:buChar char="ü"/>
                  <a:defRPr/>
                </a:pPr>
                <a:r>
                  <a:rPr lang="ko-KR" altLang="en-US" sz="1600" dirty="0">
                    <a:latin typeface="+mn-ea"/>
                    <a:ea typeface="+mn-ea"/>
                  </a:rPr>
                  <a:t> 최고의 아이템</a:t>
                </a:r>
                <a:r>
                  <a:rPr lang="en-US" altLang="ko-KR" sz="1600" dirty="0">
                    <a:latin typeface="+mn-ea"/>
                    <a:ea typeface="+mn-ea"/>
                  </a:rPr>
                  <a:t>(</a:t>
                </a:r>
                <a:r>
                  <a:rPr lang="ko-KR" altLang="en-US" sz="1600" dirty="0">
                    <a:latin typeface="+mn-ea"/>
                    <a:ea typeface="+mn-ea"/>
                  </a:rPr>
                  <a:t>상품</a:t>
                </a:r>
                <a:r>
                  <a:rPr lang="en-US" altLang="ko-KR" sz="1600" dirty="0">
                    <a:latin typeface="+mn-ea"/>
                    <a:ea typeface="+mn-ea"/>
                  </a:rPr>
                  <a:t>) </a:t>
                </a:r>
                <a:r>
                  <a:rPr lang="ko-KR" altLang="en-US" sz="1600" dirty="0">
                    <a:latin typeface="+mn-ea"/>
                    <a:ea typeface="+mn-ea"/>
                  </a:rPr>
                  <a:t>인가</a:t>
                </a:r>
                <a:r>
                  <a:rPr lang="en-US" altLang="ko-KR" sz="1600" dirty="0">
                    <a:latin typeface="+mn-ea"/>
                    <a:ea typeface="+mn-ea"/>
                  </a:rPr>
                  <a:t>?</a:t>
                </a:r>
              </a:p>
              <a:p>
                <a:pPr marL="647700" lvl="1" indent="-190500" eaLnBrk="1" latinLnBrk="1" hangingPunct="1">
                  <a:buFont typeface="Wingdings" pitchFamily="2" charset="2"/>
                  <a:buChar char="ü"/>
                  <a:defRPr/>
                </a:pPr>
                <a:r>
                  <a:rPr lang="ko-KR" altLang="en-US" sz="1600" dirty="0">
                    <a:latin typeface="+mn-ea"/>
                    <a:ea typeface="+mn-ea"/>
                  </a:rPr>
                  <a:t> 시장성은 있는가</a:t>
                </a:r>
                <a:r>
                  <a:rPr lang="en-US" altLang="ko-KR" sz="1600" dirty="0">
                    <a:latin typeface="+mn-ea"/>
                    <a:ea typeface="+mn-ea"/>
                  </a:rPr>
                  <a:t>?  </a:t>
                </a:r>
                <a:r>
                  <a:rPr lang="ko-KR" altLang="en-US" sz="1600" dirty="0">
                    <a:latin typeface="+mn-ea"/>
                    <a:ea typeface="+mn-ea"/>
                  </a:rPr>
                  <a:t>시기는 적절 한가</a:t>
                </a:r>
                <a:r>
                  <a:rPr lang="en-US" altLang="ko-KR" sz="1600" dirty="0">
                    <a:latin typeface="+mn-ea"/>
                    <a:ea typeface="+mn-ea"/>
                  </a:rPr>
                  <a:t>?</a:t>
                </a:r>
              </a:p>
              <a:p>
                <a:pPr marL="647700" lvl="1" indent="-190500" eaLnBrk="1" latinLnBrk="1" hangingPunct="1">
                  <a:buFont typeface="Wingdings" pitchFamily="2" charset="2"/>
                  <a:buChar char="ü"/>
                  <a:defRPr/>
                </a:pPr>
                <a:r>
                  <a:rPr lang="ko-KR" altLang="en-US" sz="1600" dirty="0">
                    <a:latin typeface="+mn-ea"/>
                    <a:ea typeface="+mn-ea"/>
                  </a:rPr>
                  <a:t> 회사의 조직력은 </a:t>
                </a:r>
                <a:r>
                  <a:rPr lang="ko-KR" altLang="en-US" sz="1600" dirty="0" smtClean="0">
                    <a:latin typeface="+mn-ea"/>
                    <a:ea typeface="+mn-ea"/>
                  </a:rPr>
                  <a:t>있는가</a:t>
                </a:r>
                <a:r>
                  <a:rPr lang="en-US" altLang="ko-KR" sz="1600" dirty="0">
                    <a:latin typeface="+mn-ea"/>
                    <a:ea typeface="+mn-ea"/>
                  </a:rPr>
                  <a:t>?</a:t>
                </a:r>
                <a:r>
                  <a:rPr lang="ko-KR" altLang="en-US" sz="1600" dirty="0" smtClean="0">
                    <a:latin typeface="+mn-ea"/>
                    <a:ea typeface="+mn-ea"/>
                  </a:rPr>
                  <a:t> </a:t>
                </a:r>
                <a:r>
                  <a:rPr lang="ko-KR" altLang="en-US" sz="1600" dirty="0">
                    <a:latin typeface="+mn-ea"/>
                    <a:ea typeface="+mn-ea"/>
                  </a:rPr>
                  <a:t>내가 할 일이 있는가</a:t>
                </a:r>
                <a:r>
                  <a:rPr lang="en-US" altLang="ko-KR" sz="1600" dirty="0">
                    <a:latin typeface="+mn-ea"/>
                    <a:ea typeface="+mn-ea"/>
                  </a:rPr>
                  <a:t>?</a:t>
                </a:r>
              </a:p>
              <a:p>
                <a:pPr marL="647700" lvl="1" indent="-190500" eaLnBrk="1" latinLnBrk="1" hangingPunct="1">
                  <a:buFont typeface="Wingdings" pitchFamily="2" charset="2"/>
                  <a:buChar char="ü"/>
                  <a:defRPr/>
                </a:pPr>
                <a:r>
                  <a:rPr lang="ko-KR" altLang="en-US" sz="1600" dirty="0">
                    <a:latin typeface="+mn-ea"/>
                    <a:ea typeface="+mn-ea"/>
                  </a:rPr>
                  <a:t> 내가 원하는 일인가</a:t>
                </a:r>
                <a:r>
                  <a:rPr lang="en-US" altLang="ko-KR" sz="1600" dirty="0">
                    <a:latin typeface="+mn-ea"/>
                    <a:ea typeface="+mn-ea"/>
                  </a:rPr>
                  <a:t>?</a:t>
                </a:r>
              </a:p>
              <a:p>
                <a:pPr marL="647700" lvl="1" indent="-190500" eaLnBrk="1" latinLnBrk="1" hangingPunct="1">
                  <a:buFont typeface="Wingdings" pitchFamily="2" charset="2"/>
                  <a:buChar char="ü"/>
                  <a:defRPr/>
                </a:pPr>
                <a:r>
                  <a:rPr lang="ko-KR" altLang="en-US" sz="1600" dirty="0">
                    <a:latin typeface="+mn-ea"/>
                    <a:ea typeface="+mn-ea"/>
                  </a:rPr>
                  <a:t> 내가 성장할 수 </a:t>
                </a:r>
                <a:r>
                  <a:rPr lang="ko-KR" altLang="en-US" sz="1600" dirty="0" smtClean="0">
                    <a:latin typeface="+mn-ea"/>
                    <a:ea typeface="+mn-ea"/>
                  </a:rPr>
                  <a:t>있는가</a:t>
                </a:r>
                <a:r>
                  <a:rPr lang="en-US" altLang="ko-KR" sz="1600" dirty="0" smtClean="0">
                    <a:latin typeface="+mn-ea"/>
                    <a:ea typeface="+mn-ea"/>
                  </a:rPr>
                  <a:t>?</a:t>
                </a:r>
                <a:endParaRPr lang="en-US" altLang="ko-KR" sz="1600" dirty="0">
                  <a:latin typeface="+mn-ea"/>
                  <a:ea typeface="+mn-ea"/>
                </a:endParaRPr>
              </a:p>
              <a:p>
                <a:pPr marL="647700" lvl="1" indent="-190500" eaLnBrk="1" latinLnBrk="1" hangingPunct="1">
                  <a:buFont typeface="Wingdings" pitchFamily="2" charset="2"/>
                  <a:buChar char="ü"/>
                  <a:defRPr/>
                </a:pPr>
                <a:r>
                  <a:rPr lang="ko-KR" altLang="en-US" sz="1600" dirty="0">
                    <a:latin typeface="+mn-ea"/>
                    <a:ea typeface="+mn-ea"/>
                  </a:rPr>
                  <a:t> 회사에 대한 나의 믿음과 확신은</a:t>
                </a:r>
                <a:r>
                  <a:rPr lang="en-US" altLang="ko-KR" sz="1600" dirty="0">
                    <a:latin typeface="+mn-ea"/>
                    <a:ea typeface="+mn-ea"/>
                  </a:rPr>
                  <a:t>?</a:t>
                </a:r>
                <a:r>
                  <a:rPr lang="ko-KR" altLang="en-US" sz="1600" dirty="0">
                    <a:latin typeface="+mn-ea"/>
                    <a:ea typeface="+mn-ea"/>
                  </a:rPr>
                  <a:t> </a:t>
                </a:r>
              </a:p>
            </p:txBody>
          </p:sp>
          <p:sp>
            <p:nvSpPr>
              <p:cNvPr id="18454" name="AutoShape 25"/>
              <p:cNvSpPr>
                <a:spLocks noChangeArrowheads="1"/>
              </p:cNvSpPr>
              <p:nvPr/>
            </p:nvSpPr>
            <p:spPr bwMode="auto">
              <a:xfrm rot="5400000">
                <a:off x="149638" y="5303699"/>
                <a:ext cx="1926598" cy="1558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156B13"/>
                  </a:gs>
                  <a:gs pos="50000">
                    <a:srgbClr val="9CB86E"/>
                  </a:gs>
                  <a:gs pos="100000">
                    <a:srgbClr val="DDEBC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en-US" sz="180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</p:grpSp>
        <p:grpSp>
          <p:nvGrpSpPr>
            <p:cNvPr id="18440" name="그룹 39"/>
            <p:cNvGrpSpPr>
              <a:grpSpLocks/>
            </p:cNvGrpSpPr>
            <p:nvPr/>
          </p:nvGrpSpPr>
          <p:grpSpPr bwMode="auto">
            <a:xfrm>
              <a:off x="428625" y="3786188"/>
              <a:ext cx="4684186" cy="571500"/>
              <a:chOff x="857224" y="3714752"/>
              <a:chExt cx="4643470" cy="571504"/>
            </a:xfrm>
          </p:grpSpPr>
          <p:sp>
            <p:nvSpPr>
              <p:cNvPr id="18450" name="AutoShape 21"/>
              <p:cNvSpPr>
                <a:spLocks noChangeArrowheads="1"/>
              </p:cNvSpPr>
              <p:nvPr/>
            </p:nvSpPr>
            <p:spPr bwMode="auto">
              <a:xfrm>
                <a:off x="857224" y="3714752"/>
                <a:ext cx="4643470" cy="571504"/>
              </a:xfrm>
              <a:prstGeom prst="bevel">
                <a:avLst>
                  <a:gd name="adj" fmla="val 50000"/>
                </a:avLst>
              </a:prstGeom>
              <a:solidFill>
                <a:srgbClr val="669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 type="none" w="sm" len="sm"/>
                  </a14:hiddenLine>
                </a:ext>
              </a:extLst>
            </p:spPr>
            <p:txBody>
              <a:bodyPr wrap="none" lIns="92075" tIns="46038" rIns="92075" bIns="46038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en-US" sz="180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18451" name="Rectangle 22"/>
              <p:cNvSpPr>
                <a:spLocks noChangeArrowheads="1"/>
              </p:cNvSpPr>
              <p:nvPr/>
            </p:nvSpPr>
            <p:spPr bwMode="auto">
              <a:xfrm>
                <a:off x="1214455" y="3786189"/>
                <a:ext cx="4000348" cy="36989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61" tIns="46031" rIns="92061" bIns="46031">
                <a:spAutoFit/>
              </a:bodyPr>
              <a:lstStyle>
                <a:lvl1pPr algn="ctr" latinLnBrk="1"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1pPr>
                <a:lvl2pPr marL="742950" indent="-285750" algn="ctr" latinLnBrk="1"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2pPr>
                <a:lvl3pPr marL="1143000" indent="-228600" algn="ctr" latinLnBrk="1"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3pPr>
                <a:lvl4pPr marL="1600200" indent="-228600" algn="ctr" latinLnBrk="1"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4pPr>
                <a:lvl5pPr marL="2057400" indent="-228600" algn="ctr" latinLnBrk="1"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9pPr>
              </a:lstStyle>
              <a:p>
                <a:pPr algn="l" latinLnBrk="0"/>
                <a:r>
                  <a:rPr kumimoji="0" lang="ko-KR" altLang="en-US" b="0">
                    <a:solidFill>
                      <a:srgbClr val="FFFF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회사에 대한 믿음과 비전의 선택 기준</a:t>
                </a:r>
              </a:p>
            </p:txBody>
          </p:sp>
        </p:grpSp>
        <p:sp>
          <p:nvSpPr>
            <p:cNvPr id="18441" name="AutoShape 3"/>
            <p:cNvSpPr>
              <a:spLocks noChangeArrowheads="1"/>
            </p:cNvSpPr>
            <p:nvPr/>
          </p:nvSpPr>
          <p:spPr bwMode="gray">
            <a:xfrm>
              <a:off x="819150" y="1785938"/>
              <a:ext cx="3429000" cy="1643062"/>
            </a:xfrm>
            <a:prstGeom prst="roundRect">
              <a:avLst>
                <a:gd name="adj" fmla="val 10347"/>
              </a:avLst>
            </a:prstGeom>
            <a:gradFill rotWithShape="1">
              <a:gsLst>
                <a:gs pos="0">
                  <a:srgbClr val="EBD3AD"/>
                </a:gs>
                <a:gs pos="100000">
                  <a:srgbClr val="FFFFFF"/>
                </a:gs>
              </a:gsLst>
              <a:lin ang="18900000" scaled="1"/>
            </a:gradFill>
            <a:ln w="50800">
              <a:solidFill>
                <a:srgbClr val="FF9933"/>
              </a:solidFill>
              <a:round/>
              <a:headEnd/>
              <a:tailEnd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1pPr>
              <a:lvl2pPr marL="742950" indent="-28575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2pPr>
              <a:lvl3pPr marL="11430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3pPr>
              <a:lvl4pPr marL="16002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4pPr>
              <a:lvl5pPr marL="2057400" indent="-228600" algn="ctr" latinLnBrk="1"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18442" name="Group 4"/>
            <p:cNvGrpSpPr>
              <a:grpSpLocks/>
            </p:cNvGrpSpPr>
            <p:nvPr/>
          </p:nvGrpSpPr>
          <p:grpSpPr bwMode="auto">
            <a:xfrm>
              <a:off x="3962396" y="1214438"/>
              <a:ext cx="571504" cy="1357312"/>
              <a:chOff x="2304" y="1344"/>
              <a:chExt cx="498" cy="1245"/>
            </a:xfrm>
          </p:grpSpPr>
          <p:sp>
            <p:nvSpPr>
              <p:cNvPr id="18448" name="Freeform 5"/>
              <p:cNvSpPr>
                <a:spLocks/>
              </p:cNvSpPr>
              <p:nvPr/>
            </p:nvSpPr>
            <p:spPr bwMode="gray">
              <a:xfrm>
                <a:off x="2424" y="1344"/>
                <a:ext cx="234" cy="253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  <a:effectLst>
                <a:outerShdw dist="91581" dir="3378596" algn="ctr" rotWithShape="0">
                  <a:srgbClr val="000000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xmlns="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49" name="Freeform 6"/>
              <p:cNvSpPr>
                <a:spLocks/>
              </p:cNvSpPr>
              <p:nvPr/>
            </p:nvSpPr>
            <p:spPr bwMode="gray">
              <a:xfrm>
                <a:off x="2304" y="1625"/>
                <a:ext cx="498" cy="96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  <a:effectLst>
                <a:outerShdw dist="91581" dir="3378596" algn="ctr" rotWithShape="0">
                  <a:srgbClr val="000000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xmlns="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5" name="Text Box 10"/>
            <p:cNvSpPr txBox="1">
              <a:spLocks noChangeArrowheads="1"/>
            </p:cNvSpPr>
            <p:nvPr/>
          </p:nvSpPr>
          <p:spPr bwMode="auto">
            <a:xfrm>
              <a:off x="1071563" y="2000250"/>
              <a:ext cx="3000375" cy="1338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§"/>
                <a:defRPr/>
              </a:pPr>
              <a:r>
                <a:rPr lang="en-US" altLang="ko-KR" b="0" dirty="0">
                  <a:latin typeface="+mn-ea"/>
                  <a:ea typeface="+mn-ea"/>
                </a:rPr>
                <a:t> </a:t>
              </a:r>
              <a:r>
                <a:rPr lang="ko-KR" altLang="en-US" dirty="0">
                  <a:latin typeface="+mn-ea"/>
                  <a:ea typeface="+mn-ea"/>
                </a:rPr>
                <a:t>회사에 대한 </a:t>
              </a:r>
              <a:r>
                <a:rPr lang="ko-KR" altLang="en-US" dirty="0">
                  <a:solidFill>
                    <a:srgbClr val="0066FF"/>
                  </a:solidFill>
                  <a:latin typeface="+mn-ea"/>
                  <a:ea typeface="+mn-ea"/>
                </a:rPr>
                <a:t>믿음</a:t>
              </a:r>
              <a:r>
                <a:rPr lang="en-US" altLang="ko-KR" dirty="0">
                  <a:solidFill>
                    <a:srgbClr val="0066FF"/>
                  </a:solidFill>
                  <a:latin typeface="+mn-ea"/>
                  <a:ea typeface="+mn-ea"/>
                </a:rPr>
                <a:t>, </a:t>
              </a:r>
              <a:r>
                <a:rPr lang="ko-KR" altLang="en-US" dirty="0">
                  <a:solidFill>
                    <a:srgbClr val="0066FF"/>
                  </a:solidFill>
                  <a:latin typeface="+mn-ea"/>
                  <a:ea typeface="+mn-ea"/>
                </a:rPr>
                <a:t>비전</a:t>
              </a:r>
              <a:endParaRPr lang="en-US" altLang="ko-KR" dirty="0">
                <a:solidFill>
                  <a:srgbClr val="0066FF"/>
                </a:solidFill>
                <a:latin typeface="+mn-ea"/>
                <a:ea typeface="+mn-ea"/>
              </a:endParaRPr>
            </a:p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§"/>
                <a:defRPr/>
              </a:pPr>
              <a:r>
                <a:rPr lang="en-US" altLang="ko-KR" dirty="0">
                  <a:latin typeface="+mn-ea"/>
                  <a:ea typeface="+mn-ea"/>
                </a:rPr>
                <a:t> </a:t>
              </a:r>
              <a:r>
                <a:rPr lang="ko-KR" altLang="en-US" dirty="0">
                  <a:latin typeface="+mn-ea"/>
                  <a:ea typeface="+mn-ea"/>
                </a:rPr>
                <a:t>지속적</a:t>
              </a:r>
              <a:r>
                <a:rPr lang="en-US" altLang="ko-KR" dirty="0">
                  <a:latin typeface="+mn-ea"/>
                  <a:ea typeface="+mn-ea"/>
                </a:rPr>
                <a:t>, </a:t>
              </a:r>
              <a:r>
                <a:rPr lang="ko-KR" altLang="en-US" dirty="0" smtClean="0">
                  <a:latin typeface="+mn-ea"/>
                  <a:ea typeface="+mn-ea"/>
                </a:rPr>
                <a:t>안정적 </a:t>
              </a:r>
              <a:r>
                <a:rPr lang="ko-KR" altLang="en-US" dirty="0" smtClean="0">
                  <a:solidFill>
                    <a:srgbClr val="C5370B"/>
                  </a:solidFill>
                  <a:latin typeface="+mn-ea"/>
                  <a:ea typeface="+mn-ea"/>
                </a:rPr>
                <a:t>수익창</a:t>
              </a:r>
              <a:r>
                <a:rPr lang="ko-KR" altLang="en-US" dirty="0">
                  <a:solidFill>
                    <a:srgbClr val="C5370B"/>
                  </a:solidFill>
                  <a:latin typeface="+mn-ea"/>
                  <a:ea typeface="+mn-ea"/>
                </a:rPr>
                <a:t>출</a:t>
              </a:r>
              <a:endParaRPr lang="en-US" altLang="ko-KR" dirty="0">
                <a:solidFill>
                  <a:srgbClr val="C5370B"/>
                </a:solidFill>
                <a:latin typeface="+mn-ea"/>
                <a:ea typeface="+mn-ea"/>
              </a:endParaRPr>
            </a:p>
            <a:p>
              <a:pPr eaLnBrk="1" latinLnBrk="1" hangingPunct="1">
                <a:lnSpc>
                  <a:spcPct val="150000"/>
                </a:lnSpc>
                <a:buFont typeface="Wingdings" pitchFamily="2" charset="2"/>
                <a:buChar char="§"/>
                <a:defRPr/>
              </a:pPr>
              <a:r>
                <a:rPr lang="en-US" altLang="ko-KR" dirty="0">
                  <a:latin typeface="+mn-ea"/>
                  <a:ea typeface="+mn-ea"/>
                </a:rPr>
                <a:t> </a:t>
              </a:r>
              <a:r>
                <a:rPr lang="ko-KR" altLang="en-US" dirty="0" smtClean="0">
                  <a:latin typeface="+mn-ea"/>
                  <a:ea typeface="+mn-ea"/>
                </a:rPr>
                <a:t>확실한  </a:t>
              </a:r>
              <a:r>
                <a:rPr lang="ko-KR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사업성</a:t>
              </a:r>
              <a:endParaRPr lang="ko-KR" altLang="en-US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18444" name="그룹 40"/>
            <p:cNvGrpSpPr>
              <a:grpSpLocks/>
            </p:cNvGrpSpPr>
            <p:nvPr/>
          </p:nvGrpSpPr>
          <p:grpSpPr bwMode="auto">
            <a:xfrm>
              <a:off x="390525" y="1357313"/>
              <a:ext cx="3401237" cy="571500"/>
              <a:chOff x="-71438" y="1214422"/>
              <a:chExt cx="3401235" cy="571504"/>
            </a:xfrm>
          </p:grpSpPr>
          <p:sp>
            <p:nvSpPr>
              <p:cNvPr id="18446" name="AutoShape 21"/>
              <p:cNvSpPr>
                <a:spLocks noChangeArrowheads="1"/>
              </p:cNvSpPr>
              <p:nvPr/>
            </p:nvSpPr>
            <p:spPr bwMode="auto">
              <a:xfrm>
                <a:off x="-71438" y="1214422"/>
                <a:ext cx="3396002" cy="571504"/>
              </a:xfrm>
              <a:prstGeom prst="bevel">
                <a:avLst>
                  <a:gd name="adj" fmla="val 50000"/>
                </a:avLst>
              </a:prstGeom>
              <a:solidFill>
                <a:srgbClr val="669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 type="none" w="sm" len="sm"/>
                  </a14:hiddenLine>
                </a:ext>
              </a:extLst>
            </p:spPr>
            <p:txBody>
              <a:bodyPr wrap="none" lIns="92075" tIns="46038" rIns="92075" bIns="46038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en-US" sz="180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18447" name="Rectangle 22"/>
              <p:cNvSpPr>
                <a:spLocks noChangeArrowheads="1"/>
              </p:cNvSpPr>
              <p:nvPr/>
            </p:nvSpPr>
            <p:spPr bwMode="auto">
              <a:xfrm>
                <a:off x="214312" y="1285859"/>
                <a:ext cx="3116261" cy="36989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61" tIns="46031" rIns="92061" bIns="46031">
                <a:spAutoFit/>
              </a:bodyPr>
              <a:lstStyle>
                <a:lvl1pPr algn="ctr" latinLnBrk="1"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1pPr>
                <a:lvl2pPr marL="742950" indent="-285750" algn="ctr" latinLnBrk="1"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2pPr>
                <a:lvl3pPr marL="1143000" indent="-228600" algn="ctr" latinLnBrk="1"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3pPr>
                <a:lvl4pPr marL="1600200" indent="-228600" algn="ctr" latinLnBrk="1"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4pPr>
                <a:lvl5pPr marL="2057400" indent="-228600" algn="ctr" latinLnBrk="1"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defRPr>
                </a:lvl9pPr>
              </a:lstStyle>
              <a:p>
                <a:pPr algn="l" latinLnBrk="0"/>
                <a:r>
                  <a:rPr kumimoji="0" lang="ko-KR" altLang="en-US" b="0" dirty="0" smtClean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창업</a:t>
                </a:r>
                <a:r>
                  <a:rPr kumimoji="0" lang="ko-KR" altLang="en-US" b="0" dirty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자</a:t>
                </a:r>
                <a:r>
                  <a:rPr kumimoji="0" lang="ko-KR" altLang="en-US" b="0" dirty="0" smtClean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가 </a:t>
                </a:r>
                <a:r>
                  <a:rPr kumimoji="0" lang="ko-KR" altLang="en-US" b="0" dirty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회사를 선택할 때</a:t>
                </a:r>
              </a:p>
            </p:txBody>
          </p:sp>
        </p:grpSp>
        <p:pic>
          <p:nvPicPr>
            <p:cNvPr id="18445" name="그림 34" descr="1y-13-0006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EAF4FE"/>
                </a:clrFrom>
                <a:clrTo>
                  <a:srgbClr val="EAF4FE">
                    <a:alpha val="0"/>
                  </a:srgbClr>
                </a:clrTo>
              </a:clrChange>
              <a:lum bright="2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5463" t="14632" b="10875"/>
            <a:stretch>
              <a:fillRect/>
            </a:stretch>
          </p:blipFill>
          <p:spPr bwMode="auto">
            <a:xfrm>
              <a:off x="5072066" y="1278796"/>
              <a:ext cx="2000264" cy="1366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1117468821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1y-13-0006.jpg"/>
          <p:cNvPicPr>
            <a:picLocks noChangeAspect="1"/>
          </p:cNvPicPr>
          <p:nvPr/>
        </p:nvPicPr>
        <p:blipFill>
          <a:blip r:embed="rId2" cstate="print"/>
          <a:srcRect l="11923" t="13461" r="7596" b="7692"/>
          <a:stretch>
            <a:fillRect/>
          </a:stretch>
        </p:blipFill>
        <p:spPr>
          <a:xfrm rot="506266">
            <a:off x="5150395" y="3786190"/>
            <a:ext cx="3323146" cy="252313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8675" name="그림 7" descr="그림ㅑㅑㅑ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4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326"/>
          <a:stretch>
            <a:fillRect/>
          </a:stretch>
        </p:blipFill>
        <p:spPr bwMode="auto">
          <a:xfrm>
            <a:off x="2000250" y="2357438"/>
            <a:ext cx="4306888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76" name="그룹 9"/>
          <p:cNvGrpSpPr>
            <a:grpSpLocks/>
          </p:cNvGrpSpPr>
          <p:nvPr/>
        </p:nvGrpSpPr>
        <p:grpSpPr bwMode="auto">
          <a:xfrm>
            <a:off x="1785938" y="1457325"/>
            <a:ext cx="242887" cy="5400675"/>
            <a:chOff x="1768620" y="1485384"/>
            <a:chExt cx="242312" cy="5400000"/>
          </a:xfrm>
        </p:grpSpPr>
        <p:sp>
          <p:nvSpPr>
            <p:cNvPr id="4" name="직사각형 3"/>
            <p:cNvSpPr/>
            <p:nvPr/>
          </p:nvSpPr>
          <p:spPr>
            <a:xfrm flipH="1">
              <a:off x="1768620" y="1485384"/>
              <a:ext cx="45928" cy="540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 flipH="1">
              <a:off x="1866812" y="1485384"/>
              <a:ext cx="144120" cy="5400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852567" y="1412875"/>
            <a:ext cx="334097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2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Ⅱ. </a:t>
            </a:r>
            <a:r>
              <a:rPr lang="ko-KR" altLang="en-US" sz="32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회사소개</a:t>
            </a:r>
            <a:r>
              <a:rPr lang="en-US" altLang="ko-KR" sz="32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32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비젼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2200275" y="2000250"/>
            <a:ext cx="4729163" cy="1588"/>
          </a:xfrm>
          <a:prstGeom prst="line">
            <a:avLst/>
          </a:prstGeom>
          <a:ln w="28575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63268" y="65346"/>
            <a:ext cx="2605312" cy="1491445"/>
          </a:xfrm>
          <a:prstGeom prst="rect">
            <a:avLst/>
          </a:prstGeom>
          <a:noFill/>
          <a:ln>
            <a:noFill/>
          </a:ln>
          <a:effectLst>
            <a:glow rad="88900">
              <a:srgbClr val="00B0F0">
                <a:alpha val="86000"/>
              </a:srgb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32472069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그룹 9"/>
          <p:cNvGrpSpPr>
            <a:grpSpLocks/>
          </p:cNvGrpSpPr>
          <p:nvPr/>
        </p:nvGrpSpPr>
        <p:grpSpPr bwMode="auto">
          <a:xfrm>
            <a:off x="0" y="0"/>
            <a:ext cx="9144000" cy="107315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18459" name="TextBox 16"/>
            <p:cNvSpPr txBox="1">
              <a:spLocks noChangeArrowheads="1"/>
            </p:cNvSpPr>
            <p:nvPr/>
          </p:nvSpPr>
          <p:spPr bwMode="auto">
            <a:xfrm>
              <a:off x="571472" y="214290"/>
              <a:ext cx="5715040" cy="70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회 사 소 개</a:t>
              </a:r>
              <a:endPara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28" name="그림 56" descr="그림ㅑㅑㅑ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326"/>
          <a:stretch>
            <a:fillRect/>
          </a:stretch>
        </p:blipFill>
        <p:spPr bwMode="auto">
          <a:xfrm>
            <a:off x="0" y="1078334"/>
            <a:ext cx="2723886" cy="260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55776" y="1204814"/>
            <a:ext cx="648072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ko-KR" altLang="en-US" dirty="0" err="1" smtClean="0">
                <a:latin typeface="+mj-ea"/>
                <a:ea typeface="+mj-ea"/>
              </a:rPr>
              <a:t>수피야</a:t>
            </a:r>
            <a:r>
              <a:rPr lang="ko-KR" altLang="en-US" dirty="0" smtClean="0">
                <a:latin typeface="+mj-ea"/>
                <a:ea typeface="+mj-ea"/>
              </a:rPr>
              <a:t>㈜ 는 우리가  주거하고  살아가는  공간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smtClean="0">
                <a:latin typeface="+mj-ea"/>
                <a:ea typeface="+mj-ea"/>
              </a:rPr>
              <a:t>  </a:t>
            </a:r>
            <a:r>
              <a:rPr lang="ko-KR" altLang="en-US" dirty="0" smtClean="0">
                <a:latin typeface="+mj-ea"/>
                <a:ea typeface="+mj-ea"/>
              </a:rPr>
              <a:t>그리고  그  공간을 채우는 </a:t>
            </a:r>
            <a:r>
              <a:rPr lang="ko-KR" altLang="en-US" dirty="0">
                <a:latin typeface="+mj-ea"/>
                <a:ea typeface="+mj-ea"/>
              </a:rPr>
              <a:t>환경에 </a:t>
            </a:r>
            <a:r>
              <a:rPr lang="ko-KR" altLang="en-US" dirty="0" smtClean="0">
                <a:latin typeface="+mj-ea"/>
                <a:ea typeface="+mj-ea"/>
              </a:rPr>
              <a:t>대한 희망과 </a:t>
            </a:r>
            <a:r>
              <a:rPr lang="ko-KR" altLang="en-US" dirty="0">
                <a:latin typeface="+mj-ea"/>
                <a:ea typeface="+mj-ea"/>
              </a:rPr>
              <a:t>미래를 만듭니다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endParaRPr lang="en-US" altLang="ko-KR" dirty="0" smtClean="0">
              <a:latin typeface="+mj-ea"/>
              <a:ea typeface="+mj-ea"/>
            </a:endParaRPr>
          </a:p>
          <a:p>
            <a:pPr latinLnBrk="1">
              <a:lnSpc>
                <a:spcPct val="150000"/>
              </a:lnSpc>
            </a:pPr>
            <a:r>
              <a:rPr lang="ko-KR" altLang="en-US" dirty="0" smtClean="0">
                <a:latin typeface="+mj-ea"/>
                <a:ea typeface="+mj-ea"/>
              </a:rPr>
              <a:t>희망을  </a:t>
            </a:r>
            <a:r>
              <a:rPr lang="ko-KR" altLang="en-US" dirty="0">
                <a:latin typeface="+mj-ea"/>
                <a:ea typeface="+mj-ea"/>
              </a:rPr>
              <a:t>현실로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불가능을  가능으로  만들고자  </a:t>
            </a:r>
            <a:r>
              <a:rPr lang="ko-KR" altLang="en-US" dirty="0">
                <a:latin typeface="+mj-ea"/>
                <a:ea typeface="+mj-ea"/>
              </a:rPr>
              <a:t>하는 </a:t>
            </a:r>
            <a:r>
              <a:rPr lang="ko-KR" altLang="en-US" dirty="0" smtClean="0">
                <a:latin typeface="+mj-ea"/>
                <a:ea typeface="+mj-ea"/>
              </a:rPr>
              <a:t>  저희  </a:t>
            </a:r>
            <a:r>
              <a:rPr lang="ko-KR" altLang="en-US" dirty="0" err="1" smtClean="0">
                <a:latin typeface="+mj-ea"/>
                <a:ea typeface="+mj-ea"/>
              </a:rPr>
              <a:t>수피야</a:t>
            </a:r>
            <a:r>
              <a:rPr lang="ko-KR" altLang="en-US" dirty="0" smtClean="0">
                <a:latin typeface="+mj-ea"/>
                <a:ea typeface="+mj-ea"/>
              </a:rPr>
              <a:t>㈜ 는 </a:t>
            </a:r>
            <a:r>
              <a:rPr lang="ko-KR" altLang="en-US" dirty="0">
                <a:latin typeface="+mj-ea"/>
                <a:ea typeface="+mj-ea"/>
              </a:rPr>
              <a:t>환경대표기업으로 </a:t>
            </a:r>
            <a:r>
              <a:rPr lang="ko-KR" altLang="en-US" dirty="0" smtClean="0">
                <a:latin typeface="+mj-ea"/>
                <a:ea typeface="+mj-ea"/>
              </a:rPr>
              <a:t> 차별화된 </a:t>
            </a:r>
            <a:r>
              <a:rPr lang="ko-KR" altLang="en-US" dirty="0">
                <a:latin typeface="+mj-ea"/>
                <a:ea typeface="+mj-ea"/>
              </a:rPr>
              <a:t>생활문화 환경공간을 제공하고자 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ko-KR" altLang="en-US" dirty="0" err="1" smtClean="0">
                <a:latin typeface="+mj-ea"/>
                <a:ea typeface="+mj-ea"/>
              </a:rPr>
              <a:t>수피야</a:t>
            </a:r>
            <a:r>
              <a:rPr lang="ko-KR" altLang="en-US" dirty="0" smtClean="0">
                <a:latin typeface="+mj-ea"/>
                <a:ea typeface="+mj-ea"/>
              </a:rPr>
              <a:t>㈜ 를 </a:t>
            </a:r>
            <a:r>
              <a:rPr lang="ko-KR" altLang="en-US" dirty="0">
                <a:latin typeface="+mj-ea"/>
                <a:ea typeface="+mj-ea"/>
              </a:rPr>
              <a:t>설립하였고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국민생활 </a:t>
            </a:r>
            <a:r>
              <a:rPr lang="ko-KR" altLang="en-US" dirty="0">
                <a:latin typeface="+mj-ea"/>
                <a:ea typeface="+mj-ea"/>
              </a:rPr>
              <a:t>건강 </a:t>
            </a:r>
            <a:r>
              <a:rPr lang="ko-KR" altLang="en-US" dirty="0" smtClean="0">
                <a:latin typeface="+mj-ea"/>
                <a:ea typeface="+mj-ea"/>
              </a:rPr>
              <a:t>프로젝트의 첫 걸음으로  ‘그린엘 침대’ 를  출시하였습니다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  <a:p>
            <a:pPr latinLnBrk="1"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인간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자연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쉼 그리고 산소과학이라는 밑바탕 아래 </a:t>
            </a:r>
            <a:r>
              <a:rPr lang="ko-KR" altLang="en-US" dirty="0" smtClean="0">
                <a:latin typeface="+mj-ea"/>
                <a:ea typeface="+mj-ea"/>
              </a:rPr>
              <a:t>출시한      ‘ 그린엘 침대</a:t>
            </a:r>
            <a:r>
              <a:rPr lang="ko-KR" altLang="en-US" dirty="0">
                <a:latin typeface="+mj-ea"/>
                <a:ea typeface="+mj-ea"/>
              </a:rPr>
              <a:t>’는 여러분과 여러분의 자녀가 당연히 누려야 할 평안하고 상쾌한 수면환경과 주거 환경을 제공 할 것 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  <a:p>
            <a:pPr latinLnBrk="1"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저희 </a:t>
            </a:r>
            <a:r>
              <a:rPr lang="ko-KR" altLang="en-US" dirty="0" err="1" smtClean="0">
                <a:latin typeface="+mj-ea"/>
                <a:ea typeface="+mj-ea"/>
              </a:rPr>
              <a:t>수피야</a:t>
            </a:r>
            <a:r>
              <a:rPr lang="ko-KR" altLang="en-US" sz="2000" dirty="0" smtClean="0">
                <a:latin typeface="+mj-ea"/>
                <a:ea typeface="+mj-ea"/>
              </a:rPr>
              <a:t>㈜</a:t>
            </a:r>
            <a:r>
              <a:rPr lang="ko-KR" altLang="en-US" dirty="0" smtClean="0">
                <a:latin typeface="+mj-ea"/>
                <a:ea typeface="+mj-ea"/>
              </a:rPr>
              <a:t>는 </a:t>
            </a:r>
            <a:r>
              <a:rPr lang="ko-KR" altLang="en-US" dirty="0">
                <a:latin typeface="+mj-ea"/>
                <a:ea typeface="+mj-ea"/>
              </a:rPr>
              <a:t>국민의 건강에 책임을 갖는 생활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문화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환경 기업으로서 쉼 없이 우리의 사명에 대해 성찰하고 보다 </a:t>
            </a:r>
            <a:r>
              <a:rPr lang="ko-KR" altLang="en-US" dirty="0" smtClean="0">
                <a:latin typeface="+mj-ea"/>
                <a:ea typeface="+mj-ea"/>
              </a:rPr>
              <a:t>나은  </a:t>
            </a:r>
            <a:r>
              <a:rPr lang="ko-KR" altLang="en-US" dirty="0">
                <a:latin typeface="+mj-ea"/>
                <a:ea typeface="+mj-ea"/>
              </a:rPr>
              <a:t>기술로 여러분을 만나기 위해 최선의 노력을 다하겠습니다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34221909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그룹 9"/>
          <p:cNvGrpSpPr>
            <a:grpSpLocks/>
          </p:cNvGrpSpPr>
          <p:nvPr/>
        </p:nvGrpSpPr>
        <p:grpSpPr bwMode="auto">
          <a:xfrm>
            <a:off x="0" y="10446"/>
            <a:ext cx="9143999" cy="1067910"/>
            <a:chOff x="0" y="0"/>
            <a:chExt cx="9144000" cy="107313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0" y="0"/>
              <a:ext cx="9144000" cy="1028683"/>
            </a:xfrm>
            <a:prstGeom prst="rect">
              <a:avLst/>
            </a:prstGeom>
            <a:solidFill>
              <a:srgbClr val="00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0" y="1000109"/>
              <a:ext cx="9144000" cy="73024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chemeClr val="bg1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2566" name="TextBox 16"/>
            <p:cNvSpPr txBox="1">
              <a:spLocks noChangeArrowheads="1"/>
            </p:cNvSpPr>
            <p:nvPr/>
          </p:nvSpPr>
          <p:spPr bwMode="auto">
            <a:xfrm>
              <a:off x="864394" y="129626"/>
              <a:ext cx="5715040" cy="76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4400" dirty="0" smtClean="0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수 피 야㈜  </a:t>
              </a:r>
              <a:r>
                <a:rPr lang="ko-KR" altLang="en-US" sz="400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연혁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2532" name="그룹 41"/>
          <p:cNvGrpSpPr>
            <a:grpSpLocks/>
          </p:cNvGrpSpPr>
          <p:nvPr/>
        </p:nvGrpSpPr>
        <p:grpSpPr bwMode="auto">
          <a:xfrm>
            <a:off x="0" y="1089725"/>
            <a:ext cx="9045904" cy="5651643"/>
            <a:chOff x="-346902" y="1199894"/>
            <a:chExt cx="9203067" cy="2565380"/>
          </a:xfrm>
        </p:grpSpPr>
        <p:pic>
          <p:nvPicPr>
            <p:cNvPr id="22534" name="그림 56" descr="그림ㅑㅑㅑ.jp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2326"/>
            <a:stretch>
              <a:fillRect/>
            </a:stretch>
          </p:blipFill>
          <p:spPr bwMode="auto">
            <a:xfrm>
              <a:off x="-346902" y="1199894"/>
              <a:ext cx="2689678" cy="1799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535" name="그룹 54"/>
            <p:cNvGrpSpPr>
              <a:grpSpLocks/>
            </p:cNvGrpSpPr>
            <p:nvPr/>
          </p:nvGrpSpPr>
          <p:grpSpPr bwMode="auto">
            <a:xfrm>
              <a:off x="775968" y="1310807"/>
              <a:ext cx="8080197" cy="2454467"/>
              <a:chOff x="847365" y="1668040"/>
              <a:chExt cx="8080998" cy="2454264"/>
            </a:xfrm>
          </p:grpSpPr>
          <p:grpSp>
            <p:nvGrpSpPr>
              <p:cNvPr id="22536" name="그룹 51"/>
              <p:cNvGrpSpPr>
                <a:grpSpLocks/>
              </p:cNvGrpSpPr>
              <p:nvPr/>
            </p:nvGrpSpPr>
            <p:grpSpPr bwMode="auto">
              <a:xfrm>
                <a:off x="847365" y="2400685"/>
                <a:ext cx="7974718" cy="1721619"/>
                <a:chOff x="847365" y="2400685"/>
                <a:chExt cx="7974718" cy="1721619"/>
              </a:xfrm>
            </p:grpSpPr>
            <p:grpSp>
              <p:nvGrpSpPr>
                <p:cNvPr id="22557" name="그룹 44"/>
                <p:cNvGrpSpPr>
                  <a:grpSpLocks/>
                </p:cNvGrpSpPr>
                <p:nvPr/>
              </p:nvGrpSpPr>
              <p:grpSpPr bwMode="auto">
                <a:xfrm>
                  <a:off x="847365" y="3221711"/>
                  <a:ext cx="1587526" cy="598905"/>
                  <a:chOff x="918803" y="3293149"/>
                  <a:chExt cx="1587526" cy="598905"/>
                </a:xfrm>
              </p:grpSpPr>
              <p:sp>
                <p:nvSpPr>
                  <p:cNvPr id="39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18803" y="3293149"/>
                    <a:ext cx="1587526" cy="35412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kumimoji="0" lang="en-US" altLang="ko-KR" sz="2400" dirty="0" smtClean="0">
                        <a:solidFill>
                          <a:srgbClr val="92D365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</a:rPr>
                      <a:t>2016  </a:t>
                    </a:r>
                    <a:endParaRPr kumimoji="0" lang="en-US" altLang="ko-KR" sz="2400" dirty="0">
                      <a:solidFill>
                        <a:srgbClr val="92D365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Verdana" pitchFamily="34" charset="0"/>
                    </a:endParaRPr>
                  </a:p>
                </p:txBody>
              </p:sp>
              <p:sp>
                <p:nvSpPr>
                  <p:cNvPr id="22561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1956662" y="3592250"/>
                    <a:ext cx="400018" cy="2998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92D365"/>
                      </a:gs>
                      <a:gs pos="100000">
                        <a:srgbClr val="44622F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휴먼엑스포" panose="02030504000101010101" pitchFamily="18" charset="-127"/>
                      <a:ea typeface="휴먼엑스포" panose="02030504000101010101" pitchFamily="18" charset="-127"/>
                    </a:endParaRPr>
                  </a:p>
                </p:txBody>
              </p:sp>
            </p:grpSp>
            <p:sp>
              <p:nvSpPr>
                <p:cNvPr id="22558" name="AutoShape 15"/>
                <p:cNvSpPr>
                  <a:spLocks noChangeArrowheads="1"/>
                </p:cNvSpPr>
                <p:nvPr/>
              </p:nvSpPr>
              <p:spPr bwMode="gray">
                <a:xfrm flipH="1">
                  <a:off x="2330961" y="2400685"/>
                  <a:ext cx="6482746" cy="1721619"/>
                </a:xfrm>
                <a:prstGeom prst="homePlate">
                  <a:avLst>
                    <a:gd name="adj" fmla="val 44954"/>
                  </a:avLst>
                </a:prstGeom>
                <a:gradFill rotWithShape="1">
                  <a:gsLst>
                    <a:gs pos="0">
                      <a:srgbClr val="92D365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2D365"/>
                  </a:extrusionClr>
                  <a:contourClr>
                    <a:srgbClr val="92D365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1800">
                    <a:latin typeface="휴먼엑스포" panose="02030504000101010101" pitchFamily="18" charset="-127"/>
                    <a:ea typeface="휴먼엑스포" panose="02030504000101010101" pitchFamily="18" charset="-127"/>
                  </a:endParaRPr>
                </a:p>
              </p:txBody>
            </p:sp>
            <p:sp>
              <p:nvSpPr>
                <p:cNvPr id="22559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358043" y="2400685"/>
                  <a:ext cx="5464040" cy="1718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2000" dirty="0">
                      <a:solidFill>
                        <a:srgbClr val="000000"/>
                      </a:solidFill>
                    </a:rPr>
                    <a:t> 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  2016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년  </a:t>
                  </a:r>
                  <a:r>
                    <a:rPr lang="en-US" altLang="ko-KR" sz="2000" dirty="0">
                      <a:solidFill>
                        <a:srgbClr val="000000"/>
                      </a:solidFill>
                    </a:rPr>
                    <a:t>5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월 지사 </a:t>
                  </a:r>
                  <a:r>
                    <a:rPr lang="en-US" altLang="ko-KR" sz="2000" dirty="0">
                      <a:solidFill>
                        <a:srgbClr val="000000"/>
                      </a:solidFill>
                    </a:rPr>
                    <a:t>9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개점 </a:t>
                  </a:r>
                  <a:r>
                    <a:rPr lang="ko-KR" altLang="en-US" sz="2000" dirty="0">
                      <a:solidFill>
                        <a:srgbClr val="000000"/>
                      </a:solidFill>
                    </a:rPr>
                    <a:t>계약체결</a:t>
                  </a:r>
                  <a:r>
                    <a:rPr lang="en-US" altLang="ko-KR" sz="2000" dirty="0">
                      <a:solidFill>
                        <a:srgbClr val="000000"/>
                      </a:solidFill>
                    </a:rPr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               6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월 </a:t>
                  </a:r>
                  <a:r>
                    <a:rPr lang="ko-KR" altLang="en-US" sz="2000" dirty="0">
                      <a:solidFill>
                        <a:srgbClr val="000000"/>
                      </a:solidFill>
                    </a:rPr>
                    <a:t>대리점 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16</a:t>
                  </a:r>
                  <a:r>
                    <a:rPr lang="ko-KR" altLang="en-US" sz="2000" dirty="0" smtClean="0">
                      <a:solidFill>
                        <a:srgbClr val="000000"/>
                      </a:solidFill>
                    </a:rPr>
                    <a:t>개점 계약체결</a:t>
                  </a: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>
                      <a:solidFill>
                        <a:srgbClr val="000000"/>
                      </a:solidFill>
                    </a:rPr>
                    <a:t> </a:t>
                  </a:r>
                  <a:r>
                    <a:rPr kumimoji="0" lang="en-US" altLang="ko-KR" sz="2000" dirty="0">
                      <a:solidFill>
                        <a:srgbClr val="0033CC"/>
                      </a:solidFill>
                    </a:rPr>
                    <a:t>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           6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월 </a:t>
                  </a:r>
                  <a:r>
                    <a:rPr kumimoji="0" lang="ko-KR" altLang="en-US" sz="2000" dirty="0" err="1" smtClean="0">
                      <a:solidFill>
                        <a:srgbClr val="FF0000"/>
                      </a:solidFill>
                    </a:rPr>
                    <a:t>수피야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㈜  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법인설립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>
                      <a:solidFill>
                        <a:srgbClr val="0033CC"/>
                      </a:solidFill>
                    </a:rPr>
                    <a:t>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        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산소시스템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OEM 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계약체결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>
                      <a:solidFill>
                        <a:srgbClr val="0033CC"/>
                      </a:solidFill>
                    </a:rPr>
                    <a:t>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        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공기청정살균기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OEM 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계약체결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ko-KR" altLang="en-US" sz="2000" dirty="0" smtClean="0">
                      <a:solidFill>
                        <a:srgbClr val="CC0000"/>
                      </a:solidFill>
                    </a:rPr>
                    <a:t>         </a:t>
                  </a:r>
                  <a:r>
                    <a:rPr kumimoji="0" lang="ko-KR" altLang="en-US" sz="2000" dirty="0" err="1" smtClean="0">
                      <a:solidFill>
                        <a:srgbClr val="CC0000"/>
                      </a:solidFill>
                    </a:rPr>
                    <a:t>편백나무산소침대</a:t>
                  </a:r>
                  <a:r>
                    <a:rPr kumimoji="0" lang="ko-KR" altLang="en-US" sz="2000" dirty="0" smtClean="0">
                      <a:solidFill>
                        <a:srgbClr val="CC0000"/>
                      </a:solidFill>
                    </a:rPr>
                    <a:t> 특허출원</a:t>
                  </a:r>
                  <a:r>
                    <a:rPr kumimoji="0" lang="en-US" altLang="ko-KR" sz="2000" dirty="0">
                      <a:solidFill>
                        <a:srgbClr val="CC0000"/>
                      </a:solidFill>
                    </a:rPr>
                    <a:t> </a:t>
                  </a:r>
                  <a:r>
                    <a:rPr kumimoji="0" lang="ko-KR" altLang="en-US" sz="2000" dirty="0" smtClean="0">
                      <a:solidFill>
                        <a:srgbClr val="CC0000"/>
                      </a:solidFill>
                    </a:rPr>
                    <a:t>예정</a:t>
                  </a:r>
                  <a:r>
                    <a:rPr kumimoji="0" lang="en-US" altLang="ko-KR" sz="2000" dirty="0" smtClean="0">
                      <a:solidFill>
                        <a:srgbClr val="CC0000"/>
                      </a:solidFill>
                    </a:rPr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>
                      <a:solidFill>
                        <a:srgbClr val="0033CC"/>
                      </a:solidFill>
                    </a:rPr>
                    <a:t>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        </a:t>
                  </a:r>
                  <a:r>
                    <a:rPr kumimoji="0" lang="ko-KR" altLang="en-US" sz="2000" dirty="0" err="1" smtClean="0">
                      <a:solidFill>
                        <a:srgbClr val="0033CC"/>
                      </a:solidFill>
                    </a:rPr>
                    <a:t>수피야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㈜  제품명 그린엘 상표등록출원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>
                      <a:solidFill>
                        <a:srgbClr val="0033CC"/>
                      </a:solidFill>
                    </a:rPr>
                    <a:t>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       ( 40-2016-0048904 , 0048908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>
                      <a:solidFill>
                        <a:srgbClr val="0033CC"/>
                      </a:solidFill>
                    </a:rPr>
                    <a:t>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         0048909 , 0048910 )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      </a:t>
                  </a:r>
                  <a:r>
                    <a:rPr kumimoji="0" lang="ko-KR" altLang="en-US" sz="2000" dirty="0" err="1" smtClean="0">
                      <a:solidFill>
                        <a:srgbClr val="0033CC"/>
                      </a:solidFill>
                    </a:rPr>
                    <a:t>편백나무산소침대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 본사에 전시장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 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개설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>
                      <a:solidFill>
                        <a:srgbClr val="0033CC"/>
                      </a:solidFill>
                    </a:rPr>
                    <a:t>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     </a:t>
                  </a:r>
                  <a:r>
                    <a:rPr kumimoji="0" lang="ko-KR" altLang="en-US" sz="2000" dirty="0" err="1" smtClean="0">
                      <a:solidFill>
                        <a:srgbClr val="0033CC"/>
                      </a:solidFill>
                    </a:rPr>
                    <a:t>아시아투데이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 상반기 베스트브랜드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  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선정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.</a:t>
                  </a:r>
                </a:p>
                <a:p>
                  <a:pPr latinLnBrk="0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>
                      <a:solidFill>
                        <a:srgbClr val="0033CC"/>
                      </a:solidFill>
                    </a:rPr>
                    <a:t> 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           (2016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년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6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월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24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일 </a:t>
                  </a:r>
                  <a:r>
                    <a:rPr kumimoji="0" lang="ko-KR" altLang="en-US" sz="2000" dirty="0" err="1" smtClean="0">
                      <a:solidFill>
                        <a:srgbClr val="0033CC"/>
                      </a:solidFill>
                    </a:rPr>
                    <a:t>금요일자</a:t>
                  </a:r>
                  <a:r>
                    <a:rPr kumimoji="0" lang="ko-KR" altLang="en-US" sz="2000" dirty="0" smtClean="0">
                      <a:solidFill>
                        <a:srgbClr val="0033CC"/>
                      </a:solidFill>
                    </a:rPr>
                    <a:t> 신문</a:t>
                  </a:r>
                  <a:r>
                    <a:rPr kumimoji="0" lang="en-US" altLang="ko-KR" sz="2000" dirty="0" smtClean="0">
                      <a:solidFill>
                        <a:srgbClr val="0033CC"/>
                      </a:solidFill>
                    </a:rPr>
                    <a:t>)         </a:t>
                  </a:r>
                  <a:endParaRPr kumimoji="0" lang="en-US" altLang="ko-KR" sz="2000" dirty="0">
                    <a:solidFill>
                      <a:srgbClr val="0033CC"/>
                    </a:solidFill>
                  </a:endParaRPr>
                </a:p>
              </p:txBody>
            </p:sp>
          </p:grpSp>
          <p:grpSp>
            <p:nvGrpSpPr>
              <p:cNvPr id="22538" name="그룹 49"/>
              <p:cNvGrpSpPr>
                <a:grpSpLocks/>
              </p:cNvGrpSpPr>
              <p:nvPr/>
            </p:nvGrpSpPr>
            <p:grpSpPr bwMode="auto">
              <a:xfrm>
                <a:off x="2139035" y="1668040"/>
                <a:ext cx="6789328" cy="867298"/>
                <a:chOff x="2139035" y="1163849"/>
                <a:chExt cx="6789328" cy="1073619"/>
              </a:xfrm>
            </p:grpSpPr>
            <p:sp>
              <p:nvSpPr>
                <p:cNvPr id="22545" name="AutoShape 8"/>
                <p:cNvSpPr>
                  <a:spLocks noChangeArrowheads="1"/>
                </p:cNvSpPr>
                <p:nvPr/>
              </p:nvSpPr>
              <p:spPr bwMode="gray">
                <a:xfrm flipH="1">
                  <a:off x="3135992" y="1163849"/>
                  <a:ext cx="5677717" cy="808342"/>
                </a:xfrm>
                <a:prstGeom prst="homePlate">
                  <a:avLst>
                    <a:gd name="adj" fmla="val 42065"/>
                  </a:avLst>
                </a:prstGeom>
                <a:gradFill rotWithShape="1">
                  <a:gsLst>
                    <a:gs pos="0">
                      <a:srgbClr val="DDD923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DDD923"/>
                  </a:extrusionClr>
                  <a:contourClr>
                    <a:srgbClr val="DDD923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1800">
                    <a:latin typeface="휴먼엑스포" panose="02030504000101010101" pitchFamily="18" charset="-127"/>
                    <a:ea typeface="휴먼엑스포" panose="02030504000101010101" pitchFamily="18" charset="-127"/>
                  </a:endParaRPr>
                </a:p>
              </p:txBody>
            </p:sp>
            <p:sp>
              <p:nvSpPr>
                <p:cNvPr id="22546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3822346" y="1224148"/>
                  <a:ext cx="5106017" cy="10133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0">
                    <a:lnSpc>
                      <a:spcPct val="15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2014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년 </a:t>
                  </a:r>
                  <a:r>
                    <a:rPr kumimoji="0" lang="en-US" altLang="ko-KR" sz="2000" dirty="0">
                      <a:solidFill>
                        <a:srgbClr val="FF0000"/>
                      </a:solidFill>
                    </a:rPr>
                    <a:t>3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월 </a:t>
                  </a:r>
                  <a:r>
                    <a:rPr kumimoji="0" lang="ko-KR" altLang="en-US" sz="2000" dirty="0" err="1" smtClean="0">
                      <a:solidFill>
                        <a:srgbClr val="FF0000"/>
                      </a:solidFill>
                    </a:rPr>
                    <a:t>편백나무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 산소침대 연구개발</a:t>
                  </a: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.</a:t>
                  </a:r>
                </a:p>
                <a:p>
                  <a:pPr latinLnBrk="0">
                    <a:lnSpc>
                      <a:spcPct val="15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ko-KR" sz="2000" dirty="0">
                      <a:solidFill>
                        <a:srgbClr val="FF0000"/>
                      </a:solidFill>
                    </a:rPr>
                    <a:t> </a:t>
                  </a: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    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공기청정살균기</a:t>
                  </a: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,</a:t>
                  </a:r>
                  <a:r>
                    <a:rPr kumimoji="0" lang="ko-KR" altLang="en-US" sz="2000" dirty="0" smtClean="0">
                      <a:solidFill>
                        <a:srgbClr val="FF0000"/>
                      </a:solidFill>
                    </a:rPr>
                    <a:t>산소시스템 연구개발</a:t>
                  </a:r>
                  <a:r>
                    <a:rPr kumimoji="0" lang="en-US" altLang="ko-KR" sz="2000" dirty="0" smtClean="0">
                      <a:solidFill>
                        <a:srgbClr val="FF0000"/>
                      </a:solidFill>
                    </a:rPr>
                    <a:t>.</a:t>
                  </a:r>
                </a:p>
                <a:p>
                  <a:pPr latinLnBrk="0">
                    <a:lnSpc>
                      <a:spcPct val="15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2000" dirty="0" smtClean="0">
                      <a:solidFill>
                        <a:srgbClr val="000000"/>
                      </a:solidFill>
                    </a:rPr>
                    <a:t>     </a:t>
                  </a:r>
                  <a:endParaRPr kumimoji="0" lang="en-US" altLang="ko-KR" sz="2000" dirty="0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22547" name="그룹 47"/>
                <p:cNvGrpSpPr>
                  <a:grpSpLocks/>
                </p:cNvGrpSpPr>
                <p:nvPr/>
              </p:nvGrpSpPr>
              <p:grpSpPr bwMode="auto">
                <a:xfrm>
                  <a:off x="2139035" y="1224148"/>
                  <a:ext cx="1683311" cy="919096"/>
                  <a:chOff x="-146981" y="1438462"/>
                  <a:chExt cx="1683311" cy="919096"/>
                </a:xfrm>
              </p:grpSpPr>
              <p:sp>
                <p:nvSpPr>
                  <p:cNvPr id="3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146981" y="1438462"/>
                    <a:ext cx="1683311" cy="60950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kumimoji="0" lang="en-US" altLang="ko-KR" sz="2400" dirty="0" smtClean="0">
                        <a:solidFill>
                          <a:srgbClr val="FFE10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</a:rPr>
                      <a:t>2014~</a:t>
                    </a:r>
                  </a:p>
                  <a:p>
                    <a:pPr algn="ctr">
                      <a:defRPr/>
                    </a:pPr>
                    <a:r>
                      <a:rPr kumimoji="0" lang="en-US" altLang="ko-KR" sz="2400" dirty="0" smtClean="0">
                        <a:solidFill>
                          <a:srgbClr val="FFE10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</a:rPr>
                      <a:t>2015</a:t>
                    </a:r>
                    <a:endParaRPr kumimoji="0" lang="en-US" altLang="ko-KR" sz="2400" dirty="0">
                      <a:solidFill>
                        <a:srgbClr val="FFE10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Verdana" pitchFamily="34" charset="0"/>
                    </a:endParaRPr>
                  </a:p>
                </p:txBody>
              </p:sp>
              <p:sp>
                <p:nvSpPr>
                  <p:cNvPr id="22550" name="Oval 5"/>
                  <p:cNvSpPr>
                    <a:spLocks noChangeArrowheads="1"/>
                  </p:cNvSpPr>
                  <p:nvPr/>
                </p:nvSpPr>
                <p:spPr bwMode="gray">
                  <a:xfrm>
                    <a:off x="658264" y="2015451"/>
                    <a:ext cx="357767" cy="34210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E101"/>
                      </a:gs>
                      <a:gs pos="100000">
                        <a:srgbClr val="3E3700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휴먼엑스포" panose="02030504000101010101" pitchFamily="18" charset="-127"/>
                      <a:ea typeface="휴먼엑스포" panose="02030504000101010101" pitchFamily="18" charset="-127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xmlns="" val="2231439997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트렉">
  <a:themeElements>
    <a:clrScheme name="트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트렉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트렉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7591</TotalTime>
  <Words>3124</Words>
  <Application>Microsoft Office PowerPoint</Application>
  <PresentationFormat>화면 슬라이드 쇼(4:3)</PresentationFormat>
  <Paragraphs>591</Paragraphs>
  <Slides>48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24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73" baseType="lpstr">
      <vt:lpstr>굴림</vt:lpstr>
      <vt:lpstr>Arial</vt:lpstr>
      <vt:lpstr>휴먼옛체</vt:lpstr>
      <vt:lpstr>HY헤드라인M</vt:lpstr>
      <vt:lpstr>Arial Unicode MS</vt:lpstr>
      <vt:lpstr>휴먼엑스포</vt:lpstr>
      <vt:lpstr>Franklin Gothic Book</vt:lpstr>
      <vt:lpstr>돋움</vt:lpstr>
      <vt:lpstr>바탕체</vt:lpstr>
      <vt:lpstr>HY견고딕</vt:lpstr>
      <vt:lpstr>HY울릉도B</vt:lpstr>
      <vt:lpstr>Wingdings</vt:lpstr>
      <vt:lpstr>Verdana</vt:lpstr>
      <vt:lpstr>굴림체</vt:lpstr>
      <vt:lpstr>Wingdings 2</vt:lpstr>
      <vt:lpstr>함초롬돋움 확장</vt:lpstr>
      <vt:lpstr>새굴림</vt:lpstr>
      <vt:lpstr>현대둥근그라픽체</vt:lpstr>
      <vt:lpstr>Times New Roman</vt:lpstr>
      <vt:lpstr>08서울남산체 M</vt:lpstr>
      <vt:lpstr>08서울한강체 M</vt:lpstr>
      <vt:lpstr>함초롬바탕</vt:lpstr>
      <vt:lpstr>한양신명조</vt:lpstr>
      <vt:lpstr>Franklin Gothic Medium</vt:lpstr>
      <vt:lpstr>트렉</vt:lpstr>
      <vt:lpstr>꿈이 있는 기업, 비전을 창조하는 회사수 피 야 ㈜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</vt:vector>
  </TitlesOfParts>
  <Company>Bit Computer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Bit</dc:creator>
  <cp:lastModifiedBy>USER</cp:lastModifiedBy>
  <cp:revision>651</cp:revision>
  <cp:lastPrinted>2016-06-22T07:19:57Z</cp:lastPrinted>
  <dcterms:created xsi:type="dcterms:W3CDTF">2005-04-26T03:50:44Z</dcterms:created>
  <dcterms:modified xsi:type="dcterms:W3CDTF">2016-07-08T06:22:25Z</dcterms:modified>
</cp:coreProperties>
</file>